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Josefin Slab"/>
      <p:regular r:id="rId28"/>
      <p:bold r:id="rId29"/>
      <p:italic r:id="rId30"/>
      <p:boldItalic r:id="rId31"/>
    </p:embeddedFont>
    <p:embeddedFont>
      <p:font typeface="Lato"/>
      <p:regular r:id="rId32"/>
      <p:bold r:id="rId33"/>
      <p:italic r:id="rId34"/>
      <p:boldItalic r:id="rId35"/>
    </p:embeddedFont>
    <p:embeddedFont>
      <p:font typeface="Josefin Sans"/>
      <p:regular r:id="rId36"/>
      <p:bold r:id="rId37"/>
      <p:italic r:id="rId38"/>
      <p:boldItalic r:id="rId39"/>
    </p:embeddedFont>
    <p:embeddedFont>
      <p:font typeface="Zilla Slab"/>
      <p:regular r:id="rId40"/>
      <p:bold r:id="rId41"/>
      <p:italic r:id="rId42"/>
    </p:embeddedFont>
    <p:embeddedFont>
      <p:font typeface="Zilla Slab Light"/>
      <p:bold r:id="rId43"/>
      <p:boldItalic r:id="rId44"/>
    </p:embeddedFont>
    <p:embeddedFont>
      <p:font typeface="Josefin Sans SemiBold"/>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ZillaSlab-regular.fntdata"/><Relationship Id="rId20" Type="http://schemas.openxmlformats.org/officeDocument/2006/relationships/slide" Target="slides/slide16.xml"/><Relationship Id="rId42" Type="http://schemas.openxmlformats.org/officeDocument/2006/relationships/font" Target="fonts/ZillaSlab-italic.fntdata"/><Relationship Id="rId41" Type="http://schemas.openxmlformats.org/officeDocument/2006/relationships/font" Target="fonts/ZillaSlab-bold.fntdata"/><Relationship Id="rId22" Type="http://schemas.openxmlformats.org/officeDocument/2006/relationships/slide" Target="slides/slide18.xml"/><Relationship Id="rId44" Type="http://schemas.openxmlformats.org/officeDocument/2006/relationships/font" Target="fonts/ZillaSlabLight-boldItalic.fntdata"/><Relationship Id="rId21" Type="http://schemas.openxmlformats.org/officeDocument/2006/relationships/slide" Target="slides/slide17.xml"/><Relationship Id="rId43" Type="http://schemas.openxmlformats.org/officeDocument/2006/relationships/font" Target="fonts/ZillaSlabLight-bold.fntdata"/><Relationship Id="rId24" Type="http://schemas.openxmlformats.org/officeDocument/2006/relationships/slide" Target="slides/slide20.xml"/><Relationship Id="rId46" Type="http://schemas.openxmlformats.org/officeDocument/2006/relationships/font" Target="fonts/JosefinSansSemiBold-bold.fntdata"/><Relationship Id="rId23" Type="http://schemas.openxmlformats.org/officeDocument/2006/relationships/slide" Target="slides/slide19.xml"/><Relationship Id="rId45" Type="http://schemas.openxmlformats.org/officeDocument/2006/relationships/font" Target="fonts/JosefinSansSemiBold-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48" Type="http://schemas.openxmlformats.org/officeDocument/2006/relationships/font" Target="fonts/JosefinSansSemiBold-boldItalic.fntdata"/><Relationship Id="rId25" Type="http://schemas.openxmlformats.org/officeDocument/2006/relationships/slide" Target="slides/slide21.xml"/><Relationship Id="rId47" Type="http://schemas.openxmlformats.org/officeDocument/2006/relationships/font" Target="fonts/JosefinSansSemiBold-italic.fntdata"/><Relationship Id="rId28" Type="http://schemas.openxmlformats.org/officeDocument/2006/relationships/font" Target="fonts/JosefinSlab-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JosefinSlab-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JosefinSlab-boldItalic.fntdata"/><Relationship Id="rId30" Type="http://schemas.openxmlformats.org/officeDocument/2006/relationships/font" Target="fonts/JosefinSlab-italic.fntdata"/><Relationship Id="rId11" Type="http://schemas.openxmlformats.org/officeDocument/2006/relationships/slide" Target="slides/slide7.xml"/><Relationship Id="rId33" Type="http://schemas.openxmlformats.org/officeDocument/2006/relationships/font" Target="fonts/Lato-bold.fntdata"/><Relationship Id="rId10" Type="http://schemas.openxmlformats.org/officeDocument/2006/relationships/slide" Target="slides/slide6.xml"/><Relationship Id="rId32" Type="http://schemas.openxmlformats.org/officeDocument/2006/relationships/font" Target="fonts/Lato-regular.fntdata"/><Relationship Id="rId13" Type="http://schemas.openxmlformats.org/officeDocument/2006/relationships/slide" Target="slides/slide9.xml"/><Relationship Id="rId35" Type="http://schemas.openxmlformats.org/officeDocument/2006/relationships/font" Target="fonts/Lato-boldItalic.fntdata"/><Relationship Id="rId12" Type="http://schemas.openxmlformats.org/officeDocument/2006/relationships/slide" Target="slides/slide8.xml"/><Relationship Id="rId34" Type="http://schemas.openxmlformats.org/officeDocument/2006/relationships/font" Target="fonts/Lato-italic.fntdata"/><Relationship Id="rId15" Type="http://schemas.openxmlformats.org/officeDocument/2006/relationships/slide" Target="slides/slide11.xml"/><Relationship Id="rId37" Type="http://schemas.openxmlformats.org/officeDocument/2006/relationships/font" Target="fonts/JosefinSans-bold.fntdata"/><Relationship Id="rId14" Type="http://schemas.openxmlformats.org/officeDocument/2006/relationships/slide" Target="slides/slide10.xml"/><Relationship Id="rId36" Type="http://schemas.openxmlformats.org/officeDocument/2006/relationships/font" Target="fonts/JosefinSans-regular.fntdata"/><Relationship Id="rId17" Type="http://schemas.openxmlformats.org/officeDocument/2006/relationships/slide" Target="slides/slide13.xml"/><Relationship Id="rId39" Type="http://schemas.openxmlformats.org/officeDocument/2006/relationships/font" Target="fonts/JosefinSans-boldItalic.fntdata"/><Relationship Id="rId16" Type="http://schemas.openxmlformats.org/officeDocument/2006/relationships/slide" Target="slides/slide12.xml"/><Relationship Id="rId38" Type="http://schemas.openxmlformats.org/officeDocument/2006/relationships/font" Target="fonts/JosefinSans-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8575d214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8575d21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6b92ad435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6b92ad435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When our application needs to access data from multiple data sources making it prone to duplication of code.</a:t>
            </a:r>
            <a:endParaRPr/>
          </a:p>
          <a:p>
            <a:pPr indent="-298450" lvl="0" marL="457200" rtl="0" algn="l">
              <a:spcBef>
                <a:spcPts val="0"/>
              </a:spcBef>
              <a:spcAft>
                <a:spcPts val="0"/>
              </a:spcAft>
              <a:buSzPts val="1100"/>
              <a:buChar char="●"/>
            </a:pPr>
            <a:r>
              <a:rPr lang="es"/>
              <a:t>When our business layer needs focus on those algorithms that make the business work.</a:t>
            </a:r>
            <a:endParaRPr/>
          </a:p>
          <a:p>
            <a:pPr indent="-298450" lvl="0" marL="457200" rtl="0" algn="l">
              <a:spcBef>
                <a:spcPts val="0"/>
              </a:spcBef>
              <a:spcAft>
                <a:spcPts val="0"/>
              </a:spcAft>
              <a:buSzPts val="1100"/>
              <a:buChar char="●"/>
            </a:pPr>
            <a:r>
              <a:rPr lang="es"/>
              <a:t>When we are developing an MVP which we know will change from data source eventually.</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6b92ad4356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6b92ad4356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sz="1200">
                <a:solidFill>
                  <a:srgbClr val="24292E"/>
                </a:solidFill>
                <a:highlight>
                  <a:srgbClr val="FFFFFF"/>
                </a:highlight>
              </a:rPr>
              <a:t>When we have entities for which doesn't make sense to allow full CRUD operations (Can be easily solved by splitting the interface into three: One for reading, one for updating and one for deleting).</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758b81715e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758b81715e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b6511d6c3_1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6b6511d6c3_1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Lato"/>
              <a:buChar char="●"/>
            </a:pPr>
            <a:r>
              <a:rPr lang="es" sz="1200">
                <a:latin typeface="Lato"/>
                <a:ea typeface="Lato"/>
                <a:cs typeface="Lato"/>
                <a:sym typeface="Lato"/>
              </a:rPr>
              <a:t>Domain class: </a:t>
            </a:r>
            <a:r>
              <a:rPr lang="es" sz="1150">
                <a:solidFill>
                  <a:srgbClr val="242729"/>
                </a:solidFill>
                <a:highlight>
                  <a:srgbClr val="FFFFFF"/>
                </a:highlight>
              </a:rPr>
              <a:t>A "domain" class is one that models your data typically store in a database.</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s" sz="1200">
                <a:latin typeface="Lato"/>
                <a:ea typeface="Lato"/>
                <a:cs typeface="Lato"/>
                <a:sym typeface="Lato"/>
              </a:rPr>
              <a:t>If we have an application called "National Library", there shouldn't be a repository called:</a:t>
            </a:r>
            <a:endParaRPr sz="1200">
              <a:latin typeface="Lato"/>
              <a:ea typeface="Lato"/>
              <a:cs typeface="Lato"/>
              <a:sym typeface="Lato"/>
            </a:endParaRPr>
          </a:p>
          <a:p>
            <a:pPr indent="0" lvl="0" marL="0" rtl="0" algn="l">
              <a:spcBef>
                <a:spcPts val="0"/>
              </a:spcBef>
              <a:spcAft>
                <a:spcPts val="0"/>
              </a:spcAft>
              <a:buNone/>
            </a:pPr>
            <a:r>
              <a:rPr lang="es" sz="1200">
                <a:latin typeface="Lato"/>
                <a:ea typeface="Lato"/>
                <a:cs typeface="Lato"/>
                <a:sym typeface="Lato"/>
              </a:rPr>
              <a:t>Instead, we should have a separate repository per domain class, like BookRepository, AuthorRepository, ShelfRepository.</a:t>
            </a:r>
            <a:endParaRPr sz="12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 name="Shape 244"/>
        <p:cNvGrpSpPr/>
        <p:nvPr/>
      </p:nvGrpSpPr>
      <p:grpSpPr>
        <a:xfrm>
          <a:off x="0" y="0"/>
          <a:ext cx="0" cy="0"/>
          <a:chOff x="0" y="0"/>
          <a:chExt cx="0" cy="0"/>
        </a:xfrm>
      </p:grpSpPr>
      <p:sp>
        <p:nvSpPr>
          <p:cNvPr id="245" name="Google Shape;245;g6b6511d6c3_1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6b6511d6c3_1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latin typeface="Lato"/>
                <a:ea typeface="Lato"/>
                <a:cs typeface="Lato"/>
                <a:sym typeface="Lato"/>
              </a:rPr>
              <a:t>* A repository method shouldn't return view models or DTOs. Mapping a domian object into a view model/DTO should be the responsibility of a higher level layer like a Service or a Controller.</a:t>
            </a:r>
            <a:endParaRPr sz="1200">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758b81715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758b81715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Lato"/>
              <a:buChar char="-"/>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s" sz="1200">
                <a:latin typeface="Lato"/>
                <a:ea typeface="Lato"/>
                <a:cs typeface="Lato"/>
                <a:sym typeface="Lato"/>
              </a:rPr>
              <a:t>Unless it's a private method, none of the methods on a repository should return a IQueryable type, always call ToList() or ToArray(). Take this example:</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s" sz="1200">
                <a:solidFill>
                  <a:srgbClr val="FF0000"/>
                </a:solidFill>
                <a:latin typeface="Lato"/>
                <a:ea typeface="Lato"/>
                <a:cs typeface="Lato"/>
                <a:sym typeface="Lato"/>
              </a:rPr>
              <a:t>[Wrong way 1]</a:t>
            </a:r>
            <a:endParaRPr sz="1200">
              <a:solidFill>
                <a:srgbClr val="FF0000"/>
              </a:solidFill>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s" sz="1200">
                <a:latin typeface="Lato"/>
                <a:ea typeface="Lato"/>
                <a:cs typeface="Lato"/>
                <a:sym typeface="Lato"/>
              </a:rPr>
              <a:t>We are directly retrieving information from our DbContext, if our repository method returns IQueryable, someone else may compose a query on top of it, like so:</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s" sz="1200">
                <a:solidFill>
                  <a:srgbClr val="FF0000"/>
                </a:solidFill>
                <a:latin typeface="Lato"/>
                <a:ea typeface="Lato"/>
                <a:cs typeface="Lato"/>
                <a:sym typeface="Lato"/>
              </a:rPr>
              <a:t>[Wrong way 2]</a:t>
            </a:r>
            <a:endParaRPr sz="1200">
              <a:solidFill>
                <a:srgbClr val="FF0000"/>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s" sz="1200">
                <a:latin typeface="Lato"/>
                <a:ea typeface="Lato"/>
                <a:cs typeface="Lato"/>
                <a:sym typeface="Lato"/>
              </a:rPr>
              <a:t>The only difference between these two examples is the first line were the method GetBooks is being called, so we are not solving the problem of hidding the complexity from that layer. Instead what we should have is something like this: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s" sz="1200">
                <a:solidFill>
                  <a:schemeClr val="dk2"/>
                </a:solidFill>
                <a:latin typeface="Lato"/>
                <a:ea typeface="Lato"/>
                <a:cs typeface="Lato"/>
                <a:sym typeface="Lato"/>
              </a:rPr>
              <a:t>[Correct way]</a:t>
            </a:r>
            <a:endParaRPr sz="1200">
              <a:solidFill>
                <a:schemeClr val="dk2"/>
              </a:solidFill>
              <a:latin typeface="Lato"/>
              <a:ea typeface="Lato"/>
              <a:cs typeface="Lato"/>
              <a:sym typeface="Lato"/>
            </a:endParaRPr>
          </a:p>
          <a:p>
            <a:pPr indent="0" lvl="0" marL="0" rtl="0" algn="l">
              <a:spcBef>
                <a:spcPts val="0"/>
              </a:spcBef>
              <a:spcAft>
                <a:spcPts val="0"/>
              </a:spcAft>
              <a:buClr>
                <a:schemeClr val="dk1"/>
              </a:buClr>
              <a:buSzPts val="1100"/>
              <a:buFont typeface="Arial"/>
              <a:buNone/>
            </a:pPr>
            <a:r>
              <a:t/>
            </a:r>
            <a:endParaRPr sz="1200">
              <a:solidFill>
                <a:schemeClr val="dk1"/>
              </a:solidFill>
              <a:latin typeface="Lato"/>
              <a:ea typeface="Lato"/>
              <a:cs typeface="Lato"/>
              <a:sym typeface="Lato"/>
            </a:endParaRPr>
          </a:p>
          <a:p>
            <a:pPr indent="0" lvl="0" marL="0" rtl="0" algn="l">
              <a:spcBef>
                <a:spcPts val="0"/>
              </a:spcBef>
              <a:spcAft>
                <a:spcPts val="0"/>
              </a:spcAft>
              <a:buNone/>
            </a:pPr>
            <a:r>
              <a:rPr lang="es" sz="1200">
                <a:latin typeface="Lato"/>
                <a:ea typeface="Lato"/>
                <a:cs typeface="Lato"/>
                <a:sym typeface="Lato"/>
              </a:rPr>
              <a:t>Were GetCustomersByBook returns a list rather than a IQueryable.</a:t>
            </a:r>
            <a:endParaRPr sz="1200">
              <a:latin typeface="Lato"/>
              <a:ea typeface="Lato"/>
              <a:cs typeface="Lato"/>
              <a:sym typeface="La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b92ad435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b92ad435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The repository is NOT responsible for managing database transactions. This concern is best managed using Unit Of Work pattern.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6be43c7c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6be43c7c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Every method of our repositories should be covered by one or more integration tests, which should use the same kind of DB we use in production environment.</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6b36e3294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6b36e3294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7416a46f4b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7416a46f4b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416a46f4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416a46f4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b92ad435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b92ad435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Google Shape;309;g6b2c7776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6b2c7776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Specification patterns helps us to identify if certain object </a:t>
            </a:r>
            <a:r>
              <a:rPr lang="es"/>
              <a:t>fulfil</a:t>
            </a:r>
            <a:r>
              <a:rPr lang="es"/>
              <a:t> a previously defined specification, that in this case, is a business rule.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b2c7776bb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b2c7776bb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 Query Object Pattern or the Builder Pattern or, for bigger repositories, CQRS Pattern.</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bf60a92a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bf60a92a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7cfa781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7cfa781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16a46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16a46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16a46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416a46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Make the data appear as if it is just living inside an in memory collection so at business or higher layers it’s unaware of the data access complexity.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416a46f4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16a46f4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416a46f4b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416a46f4b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6b92ad4356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6b92ad4356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b6511d6c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b6511d6c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rgbClr val="24292E"/>
              </a:buClr>
              <a:buSzPts val="1200"/>
              <a:buChar char="●"/>
            </a:pPr>
            <a:r>
              <a:rPr lang="es" sz="1200">
                <a:solidFill>
                  <a:srgbClr val="24292E"/>
                </a:solidFill>
                <a:highlight>
                  <a:srgbClr val="FFFFFF"/>
                </a:highlight>
              </a:rPr>
              <a:t>Duplication of data access code</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s" sz="1200">
                <a:solidFill>
                  <a:srgbClr val="24292E"/>
                </a:solidFill>
                <a:highlight>
                  <a:srgbClr val="FFFFFF"/>
                </a:highlight>
              </a:rPr>
              <a:t>Complex migration from one data source to another</a:t>
            </a:r>
            <a:endParaRPr sz="1200">
              <a:solidFill>
                <a:srgbClr val="24292E"/>
              </a:solidFill>
              <a:highlight>
                <a:srgbClr val="FFFFFF"/>
              </a:highlight>
            </a:endParaRPr>
          </a:p>
          <a:p>
            <a:pPr indent="-304800" lvl="0" marL="457200" rtl="0" algn="l">
              <a:lnSpc>
                <a:spcPct val="115000"/>
              </a:lnSpc>
              <a:spcBef>
                <a:spcPts val="0"/>
              </a:spcBef>
              <a:spcAft>
                <a:spcPts val="0"/>
              </a:spcAft>
              <a:buClr>
                <a:srgbClr val="24292E"/>
              </a:buClr>
              <a:buSzPts val="1200"/>
              <a:buChar char="●"/>
            </a:pPr>
            <a:r>
              <a:rPr lang="es" sz="1200">
                <a:solidFill>
                  <a:srgbClr val="24292E"/>
                </a:solidFill>
                <a:highlight>
                  <a:srgbClr val="FFFFFF"/>
                </a:highlight>
              </a:rPr>
              <a:t>Typically data access code is very repetitive and its concern with low level infrastructure details like opening sql connections and managing sql parameters and transactions.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p:cSld name="TITLE_1_1_1">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1" name="Google Shape;11;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432400" y="143175"/>
            <a:ext cx="6516600" cy="242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F40A8"/>
              </a:buClr>
              <a:buSzPts val="6000"/>
              <a:buFont typeface="Josefin Sans"/>
              <a:buNone/>
              <a:defRPr b="1" sz="6000">
                <a:solidFill>
                  <a:srgbClr val="6F40A8"/>
                </a:solidFill>
                <a:latin typeface="Josefin Sans"/>
                <a:ea typeface="Josefin Sans"/>
                <a:cs typeface="Josefin Sans"/>
                <a:sym typeface="Josefin Sans"/>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p:txBody>
      </p:sp>
      <p:sp>
        <p:nvSpPr>
          <p:cNvPr id="14" name="Google Shape;14;p2"/>
          <p:cNvSpPr txBox="1"/>
          <p:nvPr>
            <p:ph idx="1" type="subTitle"/>
          </p:nvPr>
        </p:nvSpPr>
        <p:spPr>
          <a:xfrm>
            <a:off x="1432400" y="2515875"/>
            <a:ext cx="4374000" cy="2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Zilla Slab"/>
              <a:buNone/>
              <a:defRPr sz="1400">
                <a:latin typeface="Zilla Slab"/>
                <a:ea typeface="Zilla Slab"/>
                <a:cs typeface="Zilla Slab"/>
                <a:sym typeface="Zilla Slab"/>
              </a:defRPr>
            </a:lvl1pPr>
            <a:lvl2pPr lvl="1"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2pPr>
            <a:lvl3pPr lvl="2"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3pPr>
            <a:lvl4pPr lvl="3"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4pPr>
            <a:lvl5pPr lvl="4"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5pPr>
            <a:lvl6pPr lvl="5"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6pPr>
            <a:lvl7pPr lvl="6"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7pPr>
            <a:lvl8pPr lvl="7"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8pPr>
            <a:lvl9pPr lvl="8"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4_3_3">
    <p:spTree>
      <p:nvGrpSpPr>
        <p:cNvPr id="90" name="Shape 90"/>
        <p:cNvGrpSpPr/>
        <p:nvPr/>
      </p:nvGrpSpPr>
      <p:grpSpPr>
        <a:xfrm>
          <a:off x="0" y="0"/>
          <a:ext cx="0" cy="0"/>
          <a:chOff x="0" y="0"/>
          <a:chExt cx="0" cy="0"/>
        </a:xfrm>
      </p:grpSpPr>
      <p:pic>
        <p:nvPicPr>
          <p:cNvPr id="91" name="Google Shape;91;p11"/>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2" name="Google Shape;92;p11"/>
          <p:cNvSpPr/>
          <p:nvPr/>
        </p:nvSpPr>
        <p:spPr>
          <a:xfrm>
            <a:off x="974700" y="1824275"/>
            <a:ext cx="43005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idx="1" type="subTitle"/>
          </p:nvPr>
        </p:nvSpPr>
        <p:spPr>
          <a:xfrm>
            <a:off x="2221525" y="2895865"/>
            <a:ext cx="2776800" cy="53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ctr">
              <a:lnSpc>
                <a:spcPct val="100000"/>
              </a:lnSpc>
              <a:spcBef>
                <a:spcPts val="0"/>
              </a:spcBef>
              <a:spcAft>
                <a:spcPts val="0"/>
              </a:spcAft>
              <a:buClr>
                <a:srgbClr val="6F40A8"/>
              </a:buClr>
              <a:buSzPts val="1400"/>
              <a:buNone/>
              <a:defRPr>
                <a:solidFill>
                  <a:srgbClr val="6F40A8"/>
                </a:solidFill>
              </a:defRPr>
            </a:lvl2pPr>
            <a:lvl3pPr lvl="2" rtl="0" algn="ctr">
              <a:lnSpc>
                <a:spcPct val="100000"/>
              </a:lnSpc>
              <a:spcBef>
                <a:spcPts val="0"/>
              </a:spcBef>
              <a:spcAft>
                <a:spcPts val="0"/>
              </a:spcAft>
              <a:buClr>
                <a:srgbClr val="6F40A8"/>
              </a:buClr>
              <a:buSzPts val="1400"/>
              <a:buNone/>
              <a:defRPr>
                <a:solidFill>
                  <a:srgbClr val="6F40A8"/>
                </a:solidFill>
              </a:defRPr>
            </a:lvl3pPr>
            <a:lvl4pPr lvl="3" rtl="0" algn="ctr">
              <a:lnSpc>
                <a:spcPct val="100000"/>
              </a:lnSpc>
              <a:spcBef>
                <a:spcPts val="0"/>
              </a:spcBef>
              <a:spcAft>
                <a:spcPts val="0"/>
              </a:spcAft>
              <a:buClr>
                <a:srgbClr val="6F40A8"/>
              </a:buClr>
              <a:buSzPts val="1400"/>
              <a:buNone/>
              <a:defRPr>
                <a:solidFill>
                  <a:srgbClr val="6F40A8"/>
                </a:solidFill>
              </a:defRPr>
            </a:lvl4pPr>
            <a:lvl5pPr lvl="4" rtl="0" algn="ctr">
              <a:lnSpc>
                <a:spcPct val="100000"/>
              </a:lnSpc>
              <a:spcBef>
                <a:spcPts val="0"/>
              </a:spcBef>
              <a:spcAft>
                <a:spcPts val="0"/>
              </a:spcAft>
              <a:buClr>
                <a:srgbClr val="6F40A8"/>
              </a:buClr>
              <a:buSzPts val="1400"/>
              <a:buNone/>
              <a:defRPr>
                <a:solidFill>
                  <a:srgbClr val="6F40A8"/>
                </a:solidFill>
              </a:defRPr>
            </a:lvl5pPr>
            <a:lvl6pPr lvl="5" rtl="0" algn="ctr">
              <a:lnSpc>
                <a:spcPct val="100000"/>
              </a:lnSpc>
              <a:spcBef>
                <a:spcPts val="0"/>
              </a:spcBef>
              <a:spcAft>
                <a:spcPts val="0"/>
              </a:spcAft>
              <a:buClr>
                <a:srgbClr val="6F40A8"/>
              </a:buClr>
              <a:buSzPts val="1200"/>
              <a:buNone/>
              <a:defRPr sz="1200">
                <a:solidFill>
                  <a:srgbClr val="6F40A8"/>
                </a:solidFill>
              </a:defRPr>
            </a:lvl6pPr>
            <a:lvl7pPr lvl="6" rtl="0" algn="ctr">
              <a:lnSpc>
                <a:spcPct val="100000"/>
              </a:lnSpc>
              <a:spcBef>
                <a:spcPts val="0"/>
              </a:spcBef>
              <a:spcAft>
                <a:spcPts val="0"/>
              </a:spcAft>
              <a:buClr>
                <a:srgbClr val="6F40A8"/>
              </a:buClr>
              <a:buSzPts val="1200"/>
              <a:buNone/>
              <a:defRPr sz="1200">
                <a:solidFill>
                  <a:srgbClr val="6F40A8"/>
                </a:solidFill>
              </a:defRPr>
            </a:lvl7pPr>
            <a:lvl8pPr lvl="7" rtl="0" algn="ctr">
              <a:lnSpc>
                <a:spcPct val="100000"/>
              </a:lnSpc>
              <a:spcBef>
                <a:spcPts val="0"/>
              </a:spcBef>
              <a:spcAft>
                <a:spcPts val="0"/>
              </a:spcAft>
              <a:buClr>
                <a:srgbClr val="6F40A8"/>
              </a:buClr>
              <a:buSzPts val="1200"/>
              <a:buNone/>
              <a:defRPr sz="1200">
                <a:solidFill>
                  <a:srgbClr val="6F40A8"/>
                </a:solidFill>
              </a:defRPr>
            </a:lvl8pPr>
            <a:lvl9pPr lvl="8" rtl="0" algn="ctr">
              <a:lnSpc>
                <a:spcPct val="100000"/>
              </a:lnSpc>
              <a:spcBef>
                <a:spcPts val="0"/>
              </a:spcBef>
              <a:spcAft>
                <a:spcPts val="0"/>
              </a:spcAft>
              <a:buClr>
                <a:srgbClr val="6F40A8"/>
              </a:buClr>
              <a:buSzPts val="1200"/>
              <a:buNone/>
              <a:defRPr sz="1200">
                <a:solidFill>
                  <a:srgbClr val="6F40A8"/>
                </a:solidFill>
              </a:defRPr>
            </a:lvl9pPr>
          </a:lstStyle>
          <a:p/>
        </p:txBody>
      </p:sp>
      <p:sp>
        <p:nvSpPr>
          <p:cNvPr id="94" name="Google Shape;94;p11"/>
          <p:cNvSpPr txBox="1"/>
          <p:nvPr>
            <p:ph type="ctrTitle"/>
          </p:nvPr>
        </p:nvSpPr>
        <p:spPr>
          <a:xfrm>
            <a:off x="1286099" y="843265"/>
            <a:ext cx="39891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Clr>
                <a:srgbClr val="6F40A8"/>
              </a:buClr>
              <a:buSzPts val="3600"/>
              <a:buNone/>
              <a:defRPr sz="3600">
                <a:solidFill>
                  <a:srgbClr val="6F40A8"/>
                </a:solidFill>
              </a:defRPr>
            </a:lvl2pPr>
            <a:lvl3pPr lvl="2" rtl="0" algn="ctr">
              <a:spcBef>
                <a:spcPts val="0"/>
              </a:spcBef>
              <a:spcAft>
                <a:spcPts val="0"/>
              </a:spcAft>
              <a:buClr>
                <a:srgbClr val="6F40A8"/>
              </a:buClr>
              <a:buSzPts val="3600"/>
              <a:buNone/>
              <a:defRPr sz="3600">
                <a:solidFill>
                  <a:srgbClr val="6F40A8"/>
                </a:solidFill>
              </a:defRPr>
            </a:lvl3pPr>
            <a:lvl4pPr lvl="3" rtl="0" algn="ctr">
              <a:spcBef>
                <a:spcPts val="0"/>
              </a:spcBef>
              <a:spcAft>
                <a:spcPts val="0"/>
              </a:spcAft>
              <a:buClr>
                <a:srgbClr val="6F40A8"/>
              </a:buClr>
              <a:buSzPts val="3600"/>
              <a:buNone/>
              <a:defRPr sz="3600">
                <a:solidFill>
                  <a:srgbClr val="6F40A8"/>
                </a:solidFill>
              </a:defRPr>
            </a:lvl4pPr>
            <a:lvl5pPr lvl="4" rtl="0" algn="ctr">
              <a:spcBef>
                <a:spcPts val="0"/>
              </a:spcBef>
              <a:spcAft>
                <a:spcPts val="0"/>
              </a:spcAft>
              <a:buClr>
                <a:srgbClr val="6F40A8"/>
              </a:buClr>
              <a:buSzPts val="3600"/>
              <a:buNone/>
              <a:defRPr sz="3600">
                <a:solidFill>
                  <a:srgbClr val="6F40A8"/>
                </a:solidFill>
              </a:defRPr>
            </a:lvl5pPr>
            <a:lvl6pPr lvl="5" rtl="0" algn="ctr">
              <a:spcBef>
                <a:spcPts val="0"/>
              </a:spcBef>
              <a:spcAft>
                <a:spcPts val="0"/>
              </a:spcAft>
              <a:buClr>
                <a:srgbClr val="6F40A8"/>
              </a:buClr>
              <a:buSzPts val="3600"/>
              <a:buNone/>
              <a:defRPr sz="3600">
                <a:solidFill>
                  <a:srgbClr val="6F40A8"/>
                </a:solidFill>
              </a:defRPr>
            </a:lvl6pPr>
            <a:lvl7pPr lvl="6" rtl="0" algn="ctr">
              <a:spcBef>
                <a:spcPts val="0"/>
              </a:spcBef>
              <a:spcAft>
                <a:spcPts val="0"/>
              </a:spcAft>
              <a:buClr>
                <a:srgbClr val="6F40A8"/>
              </a:buClr>
              <a:buSzPts val="3600"/>
              <a:buNone/>
              <a:defRPr sz="3600">
                <a:solidFill>
                  <a:srgbClr val="6F40A8"/>
                </a:solidFill>
              </a:defRPr>
            </a:lvl7pPr>
            <a:lvl8pPr lvl="7" rtl="0" algn="ctr">
              <a:spcBef>
                <a:spcPts val="0"/>
              </a:spcBef>
              <a:spcAft>
                <a:spcPts val="0"/>
              </a:spcAft>
              <a:buClr>
                <a:srgbClr val="6F40A8"/>
              </a:buClr>
              <a:buSzPts val="3600"/>
              <a:buNone/>
              <a:defRPr sz="3600">
                <a:solidFill>
                  <a:srgbClr val="6F40A8"/>
                </a:solidFill>
              </a:defRPr>
            </a:lvl8pPr>
            <a:lvl9pPr lvl="8" rtl="0" algn="ctr">
              <a:spcBef>
                <a:spcPts val="0"/>
              </a:spcBef>
              <a:spcAft>
                <a:spcPts val="0"/>
              </a:spcAft>
              <a:buClr>
                <a:srgbClr val="6F40A8"/>
              </a:buClr>
              <a:buSzPts val="3600"/>
              <a:buNone/>
              <a:defRPr sz="3600">
                <a:solidFill>
                  <a:srgbClr val="6F40A8"/>
                </a:solidFill>
              </a:defRPr>
            </a:lvl9pPr>
          </a:lstStyle>
          <a:p/>
        </p:txBody>
      </p:sp>
      <p:sp>
        <p:nvSpPr>
          <p:cNvPr id="95" name="Google Shape;95;p11"/>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4_3_2_1">
    <p:spTree>
      <p:nvGrpSpPr>
        <p:cNvPr id="96" name="Shape 96"/>
        <p:cNvGrpSpPr/>
        <p:nvPr/>
      </p:nvGrpSpPr>
      <p:grpSpPr>
        <a:xfrm>
          <a:off x="0" y="0"/>
          <a:ext cx="0" cy="0"/>
          <a:chOff x="0" y="0"/>
          <a:chExt cx="0" cy="0"/>
        </a:xfrm>
      </p:grpSpPr>
      <p:pic>
        <p:nvPicPr>
          <p:cNvPr id="97" name="Google Shape;97;p1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8" name="Google Shape;98;p12"/>
          <p:cNvSpPr/>
          <p:nvPr/>
        </p:nvSpPr>
        <p:spPr>
          <a:xfrm flipH="1">
            <a:off x="1073350" y="1824275"/>
            <a:ext cx="70140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00" name="Google Shape;100;p12"/>
          <p:cNvSpPr txBox="1"/>
          <p:nvPr>
            <p:ph type="ctrTitle"/>
          </p:nvPr>
        </p:nvSpPr>
        <p:spPr>
          <a:xfrm flipH="1">
            <a:off x="3821251" y="843265"/>
            <a:ext cx="39891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2"/>
          <p:cNvSpPr txBox="1"/>
          <p:nvPr>
            <p:ph idx="1" type="subTitle"/>
          </p:nvPr>
        </p:nvSpPr>
        <p:spPr>
          <a:xfrm>
            <a:off x="1340525" y="2998418"/>
            <a:ext cx="43446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spTree>
      <p:nvGrpSpPr>
        <p:cNvPr id="102" name="Shape 102"/>
        <p:cNvGrpSpPr/>
        <p:nvPr/>
      </p:nvGrpSpPr>
      <p:grpSpPr>
        <a:xfrm>
          <a:off x="0" y="0"/>
          <a:ext cx="0" cy="0"/>
          <a:chOff x="0" y="0"/>
          <a:chExt cx="0" cy="0"/>
        </a:xfrm>
      </p:grpSpPr>
      <p:pic>
        <p:nvPicPr>
          <p:cNvPr id="103" name="Google Shape;103;p1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04" name="Google Shape;104;p13"/>
          <p:cNvSpPr txBox="1"/>
          <p:nvPr>
            <p:ph idx="12" type="sldNum"/>
          </p:nvPr>
        </p:nvSpPr>
        <p:spPr>
          <a:xfrm>
            <a:off x="84909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CUSTOM">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7" name="Google Shape;17;p3"/>
          <p:cNvSpPr/>
          <p:nvPr/>
        </p:nvSpPr>
        <p:spPr>
          <a:xfrm>
            <a:off x="4308925" y="50"/>
            <a:ext cx="4595100" cy="508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 name="Google Shape;18;p3"/>
          <p:cNvSpPr txBox="1"/>
          <p:nvPr>
            <p:ph idx="1" type="subTitle"/>
          </p:nvPr>
        </p:nvSpPr>
        <p:spPr>
          <a:xfrm flipH="1">
            <a:off x="5485575" y="4162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19" name="Google Shape;19;p3"/>
          <p:cNvSpPr txBox="1"/>
          <p:nvPr>
            <p:ph idx="2" type="subTitle"/>
          </p:nvPr>
        </p:nvSpPr>
        <p:spPr>
          <a:xfrm>
            <a:off x="5485625" y="10054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0" name="Google Shape;20;p3"/>
          <p:cNvSpPr txBox="1"/>
          <p:nvPr>
            <p:ph idx="3" type="subTitle"/>
          </p:nvPr>
        </p:nvSpPr>
        <p:spPr>
          <a:xfrm flipH="1">
            <a:off x="5485575" y="1464949"/>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1" name="Google Shape;21;p3"/>
          <p:cNvSpPr txBox="1"/>
          <p:nvPr>
            <p:ph idx="4" type="subTitle"/>
          </p:nvPr>
        </p:nvSpPr>
        <p:spPr>
          <a:xfrm>
            <a:off x="5485625" y="2054126"/>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2" name="Google Shape;22;p3"/>
          <p:cNvSpPr txBox="1"/>
          <p:nvPr>
            <p:ph idx="5" type="subTitle"/>
          </p:nvPr>
        </p:nvSpPr>
        <p:spPr>
          <a:xfrm flipH="1">
            <a:off x="5485575" y="2513648"/>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3" name="Google Shape;23;p3"/>
          <p:cNvSpPr txBox="1"/>
          <p:nvPr>
            <p:ph idx="6" type="subTitle"/>
          </p:nvPr>
        </p:nvSpPr>
        <p:spPr>
          <a:xfrm>
            <a:off x="5485625" y="3102829"/>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4" name="Google Shape;24;p3"/>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5" name="Google Shape;25;p3"/>
          <p:cNvSpPr txBox="1"/>
          <p:nvPr>
            <p:ph idx="8" type="subTitle"/>
          </p:nvPr>
        </p:nvSpPr>
        <p:spPr>
          <a:xfrm>
            <a:off x="5485625" y="41470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hasCustomPrompt="1" type="title"/>
          </p:nvPr>
        </p:nvSpPr>
        <p:spPr>
          <a:xfrm>
            <a:off x="3928216" y="3372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p:nvPr>
            <p:ph hasCustomPrompt="1" idx="9" type="title"/>
          </p:nvPr>
        </p:nvSpPr>
        <p:spPr>
          <a:xfrm>
            <a:off x="3928216" y="1394592"/>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p:nvPr>
            <p:ph hasCustomPrompt="1" idx="13" type="title"/>
          </p:nvPr>
        </p:nvSpPr>
        <p:spPr>
          <a:xfrm>
            <a:off x="3928216" y="24388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p:nvPr>
            <p:ph hasCustomPrompt="1" idx="14" type="title"/>
          </p:nvPr>
        </p:nvSpPr>
        <p:spPr>
          <a:xfrm>
            <a:off x="3928216" y="34830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
  <p:cSld name="CUSTOM_1_1">
    <p:spTree>
      <p:nvGrpSpPr>
        <p:cNvPr id="32"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34" name="Google Shape;34;p4"/>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subTitle"/>
          </p:nvPr>
        </p:nvSpPr>
        <p:spPr>
          <a:xfrm flipH="1">
            <a:off x="1302950"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6" name="Google Shape;36;p4"/>
          <p:cNvSpPr txBox="1"/>
          <p:nvPr>
            <p:ph idx="2" type="subTitle"/>
          </p:nvPr>
        </p:nvSpPr>
        <p:spPr>
          <a:xfrm>
            <a:off x="130315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7" name="Google Shape;37;p4"/>
          <p:cNvSpPr txBox="1"/>
          <p:nvPr>
            <p:ph idx="3" type="subTitle"/>
          </p:nvPr>
        </p:nvSpPr>
        <p:spPr>
          <a:xfrm flipH="1">
            <a:off x="3736225"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8" name="Google Shape;38;p4"/>
          <p:cNvSpPr txBox="1"/>
          <p:nvPr>
            <p:ph idx="4" type="subTitle"/>
          </p:nvPr>
        </p:nvSpPr>
        <p:spPr>
          <a:xfrm>
            <a:off x="373650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9" name="Google Shape;39;p4"/>
          <p:cNvSpPr txBox="1"/>
          <p:nvPr>
            <p:ph idx="5" type="subTitle"/>
          </p:nvPr>
        </p:nvSpPr>
        <p:spPr>
          <a:xfrm flipH="1">
            <a:off x="1302950"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0" name="Google Shape;40;p4"/>
          <p:cNvSpPr txBox="1"/>
          <p:nvPr>
            <p:ph idx="6" type="subTitle"/>
          </p:nvPr>
        </p:nvSpPr>
        <p:spPr>
          <a:xfrm>
            <a:off x="130315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1" name="Google Shape;41;p4"/>
          <p:cNvSpPr txBox="1"/>
          <p:nvPr>
            <p:ph idx="7" type="subTitle"/>
          </p:nvPr>
        </p:nvSpPr>
        <p:spPr>
          <a:xfrm flipH="1">
            <a:off x="3736225"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2" name="Google Shape;42;p4"/>
          <p:cNvSpPr txBox="1"/>
          <p:nvPr>
            <p:ph idx="8" type="subTitle"/>
          </p:nvPr>
        </p:nvSpPr>
        <p:spPr>
          <a:xfrm>
            <a:off x="373650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3" name="Google Shape;43;p4"/>
          <p:cNvSpPr txBox="1"/>
          <p:nvPr>
            <p:ph type="ctrTitle"/>
          </p:nvPr>
        </p:nvSpPr>
        <p:spPr>
          <a:xfrm>
            <a:off x="6105025" y="1739250"/>
            <a:ext cx="21993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44" name="Google Shape;44;p4"/>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1">
  <p:cSld name="CUSTOM_4_4">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47" name="Google Shape;47;p5"/>
          <p:cNvSpPr/>
          <p:nvPr/>
        </p:nvSpPr>
        <p:spPr>
          <a:xfrm>
            <a:off x="0" y="130120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130125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txBox="1"/>
          <p:nvPr>
            <p:ph idx="1" type="subTitle"/>
          </p:nvPr>
        </p:nvSpPr>
        <p:spPr>
          <a:xfrm>
            <a:off x="4548074" y="2303100"/>
            <a:ext cx="25647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50" name="Google Shape;50;p5"/>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F40A8"/>
              </a:buClr>
              <a:buSzPts val="3600"/>
              <a:buNone/>
              <a:defRPr sz="3600">
                <a:solidFill>
                  <a:srgbClr val="6F40A8"/>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51" name="Google Shape;51;p5"/>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p:cSld name="CUSTOM_7_1">
    <p:spTree>
      <p:nvGrpSpPr>
        <p:cNvPr id="52"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54" name="Google Shape;54;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subTitle"/>
          </p:nvPr>
        </p:nvSpPr>
        <p:spPr>
          <a:xfrm flipH="1">
            <a:off x="2437659" y="3209600"/>
            <a:ext cx="4268700" cy="39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1pPr>
            <a:lvl2pPr lvl="1"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2pPr>
            <a:lvl3pPr lvl="2"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3pPr>
            <a:lvl4pPr lvl="3"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4pPr>
            <a:lvl5pPr lvl="4"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5pPr>
            <a:lvl6pPr lvl="5"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6pPr>
            <a:lvl7pPr lvl="6"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7pPr>
            <a:lvl8pPr lvl="7"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8pPr>
            <a:lvl9pPr lvl="8"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9pPr>
          </a:lstStyle>
          <a:p/>
        </p:txBody>
      </p:sp>
      <p:sp>
        <p:nvSpPr>
          <p:cNvPr id="57" name="Google Shape;57;p6"/>
          <p:cNvSpPr txBox="1"/>
          <p:nvPr>
            <p:ph idx="2" type="subTitle"/>
          </p:nvPr>
        </p:nvSpPr>
        <p:spPr>
          <a:xfrm>
            <a:off x="2189450" y="2303050"/>
            <a:ext cx="4765200" cy="53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8" name="Google Shape;58;p6"/>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p:cSld name="CUSTOM_2_1_1">
    <p:spTree>
      <p:nvGrpSpPr>
        <p:cNvPr id="59"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1" name="Google Shape;61;p7"/>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64" name="Google Shape;64;p7"/>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1">
  <p:cSld name="CUSTOM_2_1_1_1">
    <p:spTree>
      <p:nvGrpSpPr>
        <p:cNvPr id="65"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7" name="Google Shape;67;p8"/>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0" name="Google Shape;70;p8"/>
          <p:cNvSpPr txBox="1"/>
          <p:nvPr>
            <p:ph type="ctrTitle"/>
          </p:nvPr>
        </p:nvSpPr>
        <p:spPr>
          <a:xfrm>
            <a:off x="6381625" y="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2">
  <p:cSld name="CUSTOM_2">
    <p:spTree>
      <p:nvGrpSpPr>
        <p:cNvPr id="71" name="Shape 71"/>
        <p:cNvGrpSpPr/>
        <p:nvPr/>
      </p:nvGrpSpPr>
      <p:grpSpPr>
        <a:xfrm>
          <a:off x="0" y="0"/>
          <a:ext cx="0" cy="0"/>
          <a:chOff x="0" y="0"/>
          <a:chExt cx="0" cy="0"/>
        </a:xfrm>
      </p:grpSpPr>
      <p:pic>
        <p:nvPicPr>
          <p:cNvPr id="72" name="Google Shape;72;p9"/>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3" name="Google Shape;73;p9"/>
          <p:cNvSpPr/>
          <p:nvPr/>
        </p:nvSpPr>
        <p:spPr>
          <a:xfrm>
            <a:off x="810050" y="816650"/>
            <a:ext cx="7527600" cy="35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idx="12" type="sldNum"/>
          </p:nvPr>
        </p:nvSpPr>
        <p:spPr>
          <a:xfrm>
            <a:off x="8595275"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5" name="Google Shape;75;p9"/>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5">
    <p:spTree>
      <p:nvGrpSpPr>
        <p:cNvPr id="76" name="Shape 76"/>
        <p:cNvGrpSpPr/>
        <p:nvPr/>
      </p:nvGrpSpPr>
      <p:grpSpPr>
        <a:xfrm>
          <a:off x="0" y="0"/>
          <a:ext cx="0" cy="0"/>
          <a:chOff x="0" y="0"/>
          <a:chExt cx="0" cy="0"/>
        </a:xfrm>
      </p:grpSpPr>
      <p:pic>
        <p:nvPicPr>
          <p:cNvPr id="77" name="Google Shape;77;p10"/>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8" name="Google Shape;78;p10"/>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80" name="Google Shape;80;p10"/>
          <p:cNvSpPr txBox="1"/>
          <p:nvPr>
            <p:ph idx="1" type="subTitle"/>
          </p:nvPr>
        </p:nvSpPr>
        <p:spPr>
          <a:xfrm flipH="1">
            <a:off x="291842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1" name="Google Shape;81;p10"/>
          <p:cNvSpPr txBox="1"/>
          <p:nvPr>
            <p:ph idx="2" type="subTitle"/>
          </p:nvPr>
        </p:nvSpPr>
        <p:spPr>
          <a:xfrm>
            <a:off x="2918475" y="2815063"/>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2" name="Google Shape;82;p10"/>
          <p:cNvSpPr txBox="1"/>
          <p:nvPr>
            <p:ph idx="3" type="subTitle"/>
          </p:nvPr>
        </p:nvSpPr>
        <p:spPr>
          <a:xfrm flipH="1">
            <a:off x="463077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3" name="Google Shape;83;p10"/>
          <p:cNvSpPr txBox="1"/>
          <p:nvPr>
            <p:ph idx="4" type="subTitle"/>
          </p:nvPr>
        </p:nvSpPr>
        <p:spPr>
          <a:xfrm>
            <a:off x="4630825" y="2815038"/>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 name="Google Shape;84;p10"/>
          <p:cNvSpPr txBox="1"/>
          <p:nvPr>
            <p:ph idx="5" type="subTitle"/>
          </p:nvPr>
        </p:nvSpPr>
        <p:spPr>
          <a:xfrm flipH="1">
            <a:off x="1206000" y="246770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5" name="Google Shape;85;p10"/>
          <p:cNvSpPr txBox="1"/>
          <p:nvPr>
            <p:ph idx="6" type="subTitle"/>
          </p:nvPr>
        </p:nvSpPr>
        <p:spPr>
          <a:xfrm>
            <a:off x="1206050" y="2815100"/>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0"/>
          <p:cNvSpPr txBox="1"/>
          <p:nvPr>
            <p:ph idx="7" type="subTitle"/>
          </p:nvPr>
        </p:nvSpPr>
        <p:spPr>
          <a:xfrm>
            <a:off x="2918500" y="2614050"/>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7" name="Google Shape;87;p10"/>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88" name="Google Shape;88;p10"/>
          <p:cNvSpPr txBox="1"/>
          <p:nvPr>
            <p:ph idx="8" type="subTitle"/>
          </p:nvPr>
        </p:nvSpPr>
        <p:spPr>
          <a:xfrm>
            <a:off x="4630850" y="261402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9" name="Google Shape;89;p10"/>
          <p:cNvSpPr txBox="1"/>
          <p:nvPr>
            <p:ph idx="9" type="subTitle"/>
          </p:nvPr>
        </p:nvSpPr>
        <p:spPr>
          <a:xfrm>
            <a:off x="1206075" y="261407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1pPr>
            <a:lvl2pPr lvl="1">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2pPr>
            <a:lvl3pPr lvl="2">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3pPr>
            <a:lvl4pPr lvl="3">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4pPr>
            <a:lvl5pPr lvl="4">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5pPr>
            <a:lvl6pPr lvl="5">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6pPr>
            <a:lvl7pPr lvl="6">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7pPr>
            <a:lvl8pPr lvl="7">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8pPr>
            <a:lvl9pPr lvl="8">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indent="-317500" lvl="1" marL="914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indent="-317500" lvl="2" marL="1371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indent="-317500" lvl="3" marL="18288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indent="-317500" lvl="4" marL="22860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indent="-317500" lvl="5" marL="27432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indent="-317500" lvl="6" marL="3200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indent="-317500" lvl="7" marL="3657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indent="-317500" lvl="8" marL="41148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2.png"/><Relationship Id="rId6"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20.png"/><Relationship Id="rId6" Type="http://schemas.openxmlformats.org/officeDocument/2006/relationships/image" Target="../media/image12.png"/><Relationship Id="rId7"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7.png"/><Relationship Id="rId4" Type="http://schemas.openxmlformats.org/officeDocument/2006/relationships/image" Target="../media/image12.png"/><Relationship Id="rId5" Type="http://schemas.openxmlformats.org/officeDocument/2006/relationships/image" Target="../media/image19.png"/><Relationship Id="rId6"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6.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hyperlink" Target="https://luandaja94.gitbook.io/patterns-box/patterns/repository" TargetMode="Externa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sp>
        <p:nvSpPr>
          <p:cNvPr id="110" name="Google Shape;110;p15"/>
          <p:cNvSpPr txBox="1"/>
          <p:nvPr>
            <p:ph type="ctrTitle"/>
          </p:nvPr>
        </p:nvSpPr>
        <p:spPr>
          <a:xfrm>
            <a:off x="1432400" y="143175"/>
            <a:ext cx="3711000" cy="242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4200"/>
              <a:t>REPOSITORY PATTERN</a:t>
            </a:r>
            <a:endParaRPr sz="4200">
              <a:solidFill>
                <a:srgbClr val="6F40A8"/>
              </a:solidFill>
            </a:endParaRPr>
          </a:p>
        </p:txBody>
      </p:sp>
      <p:sp>
        <p:nvSpPr>
          <p:cNvPr id="111" name="Google Shape;111;p15"/>
          <p:cNvSpPr txBox="1"/>
          <p:nvPr>
            <p:ph idx="1" type="subTitle"/>
          </p:nvPr>
        </p:nvSpPr>
        <p:spPr>
          <a:xfrm>
            <a:off x="1432400" y="2515875"/>
            <a:ext cx="4374000" cy="2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patterns-box talk</a:t>
            </a:r>
            <a:endParaRPr/>
          </a:p>
          <a:p>
            <a:pPr indent="0" lvl="0" marL="0" rtl="0" algn="l">
              <a:spcBef>
                <a:spcPts val="0"/>
              </a:spcBef>
              <a:spcAft>
                <a:spcPts val="0"/>
              </a:spcAft>
              <a:buNone/>
            </a:pPr>
            <a:r>
              <a:rPr lang="es"/>
              <a:t>by</a:t>
            </a:r>
            <a:endParaRPr/>
          </a:p>
          <a:p>
            <a:pPr indent="0" lvl="0" marL="0" rtl="0" algn="l">
              <a:spcBef>
                <a:spcPts val="0"/>
              </a:spcBef>
              <a:spcAft>
                <a:spcPts val="0"/>
              </a:spcAft>
              <a:buNone/>
            </a:pPr>
            <a:r>
              <a:rPr lang="es"/>
              <a:t>Miguel Salas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6" name="Shape 206"/>
        <p:cNvGrpSpPr/>
        <p:nvPr/>
      </p:nvGrpSpPr>
      <p:grpSpPr>
        <a:xfrm>
          <a:off x="0" y="0"/>
          <a:ext cx="0" cy="0"/>
          <a:chOff x="0" y="0"/>
          <a:chExt cx="0" cy="0"/>
        </a:xfrm>
      </p:grpSpPr>
      <p:sp>
        <p:nvSpPr>
          <p:cNvPr id="207" name="Google Shape;207;p24"/>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08" name="Google Shape;208;p24"/>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to use it?</a:t>
            </a:r>
            <a:endParaRPr b="1" sz="3600">
              <a:solidFill>
                <a:srgbClr val="666666"/>
              </a:solidFill>
              <a:highlight>
                <a:srgbClr val="FFFFFF"/>
              </a:highlight>
              <a:latin typeface="Josefin Sans"/>
              <a:ea typeface="Josefin Sans"/>
              <a:cs typeface="Josefin Sans"/>
              <a:sym typeface="Josefin Sans"/>
            </a:endParaRPr>
          </a:p>
        </p:txBody>
      </p:sp>
      <p:sp>
        <p:nvSpPr>
          <p:cNvPr id="209" name="Google Shape;209;p24"/>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4"/>
          <p:cNvSpPr txBox="1"/>
          <p:nvPr/>
        </p:nvSpPr>
        <p:spPr>
          <a:xfrm>
            <a:off x="704050" y="1638150"/>
            <a:ext cx="5954400" cy="21990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our application needs to access data from multiple data sources</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want to make our business logic agnostic and decoupled from the data source implementation</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are developing an MVP</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211" name="Google Shape;211;p24"/>
          <p:cNvPicPr preferRelativeResize="0"/>
          <p:nvPr/>
        </p:nvPicPr>
        <p:blipFill>
          <a:blip r:embed="rId3">
            <a:alphaModFix/>
          </a:blip>
          <a:stretch>
            <a:fillRect/>
          </a:stretch>
        </p:blipFill>
        <p:spPr>
          <a:xfrm rot="1118555">
            <a:off x="6621571" y="2051846"/>
            <a:ext cx="1803308" cy="1803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1000"/>
                                        <p:tgtEl>
                                          <p:spTgt spid="2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0" st="0"/>
                                            </p:txEl>
                                          </p:spTgt>
                                        </p:tgtEl>
                                        <p:attrNameLst>
                                          <p:attrName>style.visibility</p:attrName>
                                        </p:attrNameLst>
                                      </p:cBhvr>
                                      <p:to>
                                        <p:strVal val="visible"/>
                                      </p:to>
                                    </p:set>
                                    <p:animEffect filter="fade" transition="in">
                                      <p:cBhvr>
                                        <p:cTn dur="1000"/>
                                        <p:tgtEl>
                                          <p:spTgt spid="21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1" st="1"/>
                                            </p:txEl>
                                          </p:spTgt>
                                        </p:tgtEl>
                                        <p:attrNameLst>
                                          <p:attrName>style.visibility</p:attrName>
                                        </p:attrNameLst>
                                      </p:cBhvr>
                                      <p:to>
                                        <p:strVal val="visible"/>
                                      </p:to>
                                    </p:set>
                                    <p:animEffect filter="fade" transition="in">
                                      <p:cBhvr>
                                        <p:cTn dur="1000"/>
                                        <p:tgtEl>
                                          <p:spTgt spid="21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2" st="2"/>
                                            </p:txEl>
                                          </p:spTgt>
                                        </p:tgtEl>
                                        <p:attrNameLst>
                                          <p:attrName>style.visibility</p:attrName>
                                        </p:attrNameLst>
                                      </p:cBhvr>
                                      <p:to>
                                        <p:strVal val="visible"/>
                                      </p:to>
                                    </p:set>
                                    <p:animEffect filter="fade" transition="in">
                                      <p:cBhvr>
                                        <p:cTn dur="1000"/>
                                        <p:tgtEl>
                                          <p:spTgt spid="21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3" st="3"/>
                                            </p:txEl>
                                          </p:spTgt>
                                        </p:tgtEl>
                                        <p:attrNameLst>
                                          <p:attrName>style.visibility</p:attrName>
                                        </p:attrNameLst>
                                      </p:cBhvr>
                                      <p:to>
                                        <p:strVal val="visible"/>
                                      </p:to>
                                    </p:set>
                                    <p:animEffect filter="fade" transition="in">
                                      <p:cBhvr>
                                        <p:cTn dur="1000"/>
                                        <p:tgtEl>
                                          <p:spTgt spid="21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
                                            <p:txEl>
                                              <p:pRg end="4" st="4"/>
                                            </p:txEl>
                                          </p:spTgt>
                                        </p:tgtEl>
                                        <p:attrNameLst>
                                          <p:attrName>style.visibility</p:attrName>
                                        </p:attrNameLst>
                                      </p:cBhvr>
                                      <p:to>
                                        <p:strVal val="visible"/>
                                      </p:to>
                                    </p:set>
                                    <p:animEffect filter="fade" transition="in">
                                      <p:cBhvr>
                                        <p:cTn dur="1000"/>
                                        <p:tgtEl>
                                          <p:spTgt spid="21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5" name="Shape 215"/>
        <p:cNvGrpSpPr/>
        <p:nvPr/>
      </p:nvGrpSpPr>
      <p:grpSpPr>
        <a:xfrm>
          <a:off x="0" y="0"/>
          <a:ext cx="0" cy="0"/>
          <a:chOff x="0" y="0"/>
          <a:chExt cx="0" cy="0"/>
        </a:xfrm>
      </p:grpSpPr>
      <p:sp>
        <p:nvSpPr>
          <p:cNvPr id="216" name="Google Shape;216;p25"/>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17" name="Google Shape;217;p25"/>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not to use it?</a:t>
            </a:r>
            <a:endParaRPr b="1" sz="3600">
              <a:solidFill>
                <a:srgbClr val="666666"/>
              </a:solidFill>
              <a:highlight>
                <a:srgbClr val="FFFFFF"/>
              </a:highlight>
              <a:latin typeface="Josefin Sans"/>
              <a:ea typeface="Josefin Sans"/>
              <a:cs typeface="Josefin Sans"/>
              <a:sym typeface="Josefin Sans"/>
            </a:endParaRPr>
          </a:p>
        </p:txBody>
      </p:sp>
      <p:sp>
        <p:nvSpPr>
          <p:cNvPr id="218" name="Google Shape;218;p25"/>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txBox="1"/>
          <p:nvPr/>
        </p:nvSpPr>
        <p:spPr>
          <a:xfrm>
            <a:off x="729450" y="1745275"/>
            <a:ext cx="61698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have entities for which it doesn't make sense to allow full CRUD operations</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220" name="Google Shape;220;p25"/>
          <p:cNvPicPr preferRelativeResize="0"/>
          <p:nvPr/>
        </p:nvPicPr>
        <p:blipFill>
          <a:blip r:embed="rId3">
            <a:alphaModFix/>
          </a:blip>
          <a:stretch>
            <a:fillRect/>
          </a:stretch>
        </p:blipFill>
        <p:spPr>
          <a:xfrm>
            <a:off x="6735750" y="2012050"/>
            <a:ext cx="1867200" cy="186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0" st="0"/>
                                            </p:txEl>
                                          </p:spTgt>
                                        </p:tgtEl>
                                        <p:attrNameLst>
                                          <p:attrName>style.visibility</p:attrName>
                                        </p:attrNameLst>
                                      </p:cBhvr>
                                      <p:to>
                                        <p:strVal val="visible"/>
                                      </p:to>
                                    </p:set>
                                    <p:animEffect filter="fade" transition="in">
                                      <p:cBhvr>
                                        <p:cTn dur="1000"/>
                                        <p:tgtEl>
                                          <p:spTgt spid="21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1" st="1"/>
                                            </p:txEl>
                                          </p:spTgt>
                                        </p:tgtEl>
                                        <p:attrNameLst>
                                          <p:attrName>style.visibility</p:attrName>
                                        </p:attrNameLst>
                                      </p:cBhvr>
                                      <p:to>
                                        <p:strVal val="visible"/>
                                      </p:to>
                                    </p:set>
                                    <p:animEffect filter="fade" transition="in">
                                      <p:cBhvr>
                                        <p:cTn dur="1000"/>
                                        <p:tgtEl>
                                          <p:spTgt spid="21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xEl>
                                              <p:pRg end="2" st="2"/>
                                            </p:txEl>
                                          </p:spTgt>
                                        </p:tgtEl>
                                        <p:attrNameLst>
                                          <p:attrName>style.visibility</p:attrName>
                                        </p:attrNameLst>
                                      </p:cBhvr>
                                      <p:to>
                                        <p:strVal val="visible"/>
                                      </p:to>
                                    </p:set>
                                    <p:animEffect filter="fade" transition="in">
                                      <p:cBhvr>
                                        <p:cTn dur="1000"/>
                                        <p:tgtEl>
                                          <p:spTgt spid="21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4" name="Shape 224"/>
        <p:cNvGrpSpPr/>
        <p:nvPr/>
      </p:nvGrpSpPr>
      <p:grpSpPr>
        <a:xfrm>
          <a:off x="0" y="0"/>
          <a:ext cx="0" cy="0"/>
          <a:chOff x="0" y="0"/>
          <a:chExt cx="0" cy="0"/>
        </a:xfrm>
      </p:grpSpPr>
      <p:sp>
        <p:nvSpPr>
          <p:cNvPr id="225" name="Google Shape;225;p26"/>
          <p:cNvSpPr txBox="1"/>
          <p:nvPr>
            <p:ph idx="1" type="subTitle"/>
          </p:nvPr>
        </p:nvSpPr>
        <p:spPr>
          <a:xfrm>
            <a:off x="923450" y="2972075"/>
            <a:ext cx="4074900" cy="124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p:txBody>
      </p:sp>
      <p:sp>
        <p:nvSpPr>
          <p:cNvPr id="226" name="Google Shape;226;p26"/>
          <p:cNvSpPr txBox="1"/>
          <p:nvPr>
            <p:ph type="ctrTitle"/>
          </p:nvPr>
        </p:nvSpPr>
        <p:spPr>
          <a:xfrm>
            <a:off x="923450" y="1145225"/>
            <a:ext cx="429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highlight>
                  <a:srgbClr val="FFFFFF"/>
                </a:highlight>
              </a:rPr>
              <a:t>Common </a:t>
            </a:r>
            <a:br>
              <a:rPr lang="es">
                <a:highlight>
                  <a:srgbClr val="FFFFFF"/>
                </a:highlight>
              </a:rPr>
            </a:br>
            <a:r>
              <a:rPr lang="es">
                <a:highlight>
                  <a:srgbClr val="FFFFFF"/>
                </a:highlight>
              </a:rPr>
              <a:t>Mistakes</a:t>
            </a:r>
            <a:endParaRPr>
              <a:highlight>
                <a:srgbClr val="FFFFFF"/>
              </a:highlight>
            </a:endParaRPr>
          </a:p>
        </p:txBody>
      </p:sp>
      <p:sp>
        <p:nvSpPr>
          <p:cNvPr id="227" name="Google Shape;227;p26"/>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228" name="Google Shape;228;p26"/>
          <p:cNvPicPr preferRelativeResize="0"/>
          <p:nvPr/>
        </p:nvPicPr>
        <p:blipFill>
          <a:blip r:embed="rId3">
            <a:alphaModFix/>
          </a:blip>
          <a:stretch>
            <a:fillRect/>
          </a:stretch>
        </p:blipFill>
        <p:spPr>
          <a:xfrm>
            <a:off x="3213850" y="2148268"/>
            <a:ext cx="2000200" cy="206820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2" name="Shape 232"/>
        <p:cNvGrpSpPr/>
        <p:nvPr/>
      </p:nvGrpSpPr>
      <p:grpSpPr>
        <a:xfrm>
          <a:off x="0" y="0"/>
          <a:ext cx="0" cy="0"/>
          <a:chOff x="0" y="0"/>
          <a:chExt cx="0" cy="0"/>
        </a:xfrm>
      </p:grpSpPr>
      <p:sp>
        <p:nvSpPr>
          <p:cNvPr id="233" name="Google Shape;233;p27"/>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34" name="Google Shape;234;p27"/>
          <p:cNvSpPr txBox="1"/>
          <p:nvPr/>
        </p:nvSpPr>
        <p:spPr>
          <a:xfrm>
            <a:off x="1706650" y="537300"/>
            <a:ext cx="53343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solidFill>
                  <a:srgbClr val="666666"/>
                </a:solidFill>
                <a:highlight>
                  <a:srgbClr val="FFFFFF"/>
                </a:highlight>
                <a:latin typeface="Josefin Sans"/>
                <a:ea typeface="Josefin Sans"/>
                <a:cs typeface="Josefin Sans"/>
                <a:sym typeface="Josefin Sans"/>
              </a:rPr>
              <a:t>Common mistake 1: Not having one repository per domain class</a:t>
            </a:r>
            <a:endParaRPr b="1" sz="2200">
              <a:solidFill>
                <a:srgbClr val="666666"/>
              </a:solidFill>
              <a:highlight>
                <a:srgbClr val="FFFFFF"/>
              </a:highlight>
              <a:latin typeface="Josefin Sans"/>
              <a:ea typeface="Josefin Sans"/>
              <a:cs typeface="Josefin Sans"/>
              <a:sym typeface="Josefin Sans"/>
            </a:endParaRPr>
          </a:p>
        </p:txBody>
      </p:sp>
      <p:sp>
        <p:nvSpPr>
          <p:cNvPr id="235" name="Google Shape;235;p27"/>
          <p:cNvSpPr/>
          <p:nvPr/>
        </p:nvSpPr>
        <p:spPr>
          <a:xfrm>
            <a:off x="571650" y="1269600"/>
            <a:ext cx="8031300" cy="30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7"/>
          <p:cNvPicPr preferRelativeResize="0"/>
          <p:nvPr/>
        </p:nvPicPr>
        <p:blipFill>
          <a:blip r:embed="rId3">
            <a:alphaModFix/>
          </a:blip>
          <a:stretch>
            <a:fillRect/>
          </a:stretch>
        </p:blipFill>
        <p:spPr>
          <a:xfrm>
            <a:off x="903150" y="2308944"/>
            <a:ext cx="3151324" cy="816050"/>
          </a:xfrm>
          <a:prstGeom prst="rect">
            <a:avLst/>
          </a:prstGeom>
          <a:noFill/>
          <a:ln>
            <a:noFill/>
          </a:ln>
        </p:spPr>
      </p:pic>
      <p:pic>
        <p:nvPicPr>
          <p:cNvPr id="237" name="Google Shape;237;p27"/>
          <p:cNvPicPr preferRelativeResize="0"/>
          <p:nvPr/>
        </p:nvPicPr>
        <p:blipFill rotWithShape="1">
          <a:blip r:embed="rId4">
            <a:alphaModFix/>
          </a:blip>
          <a:srcRect b="0" l="0" r="0" t="68658"/>
          <a:stretch/>
        </p:blipFill>
        <p:spPr>
          <a:xfrm>
            <a:off x="4932175" y="3296724"/>
            <a:ext cx="2852574" cy="816050"/>
          </a:xfrm>
          <a:prstGeom prst="rect">
            <a:avLst/>
          </a:prstGeom>
          <a:noFill/>
          <a:ln>
            <a:noFill/>
          </a:ln>
        </p:spPr>
      </p:pic>
      <p:pic>
        <p:nvPicPr>
          <p:cNvPr id="238" name="Google Shape;238;p27"/>
          <p:cNvPicPr preferRelativeResize="0"/>
          <p:nvPr/>
        </p:nvPicPr>
        <p:blipFill rotWithShape="1">
          <a:blip r:embed="rId4">
            <a:alphaModFix/>
          </a:blip>
          <a:srcRect b="36091" l="0" r="0" t="35784"/>
          <a:stretch/>
        </p:blipFill>
        <p:spPr>
          <a:xfrm>
            <a:off x="4932175" y="2444725"/>
            <a:ext cx="2852574" cy="732300"/>
          </a:xfrm>
          <a:prstGeom prst="rect">
            <a:avLst/>
          </a:prstGeom>
          <a:noFill/>
          <a:ln>
            <a:noFill/>
          </a:ln>
        </p:spPr>
      </p:pic>
      <p:pic>
        <p:nvPicPr>
          <p:cNvPr id="239" name="Google Shape;239;p27"/>
          <p:cNvPicPr preferRelativeResize="0"/>
          <p:nvPr/>
        </p:nvPicPr>
        <p:blipFill rotWithShape="1">
          <a:blip r:embed="rId4">
            <a:alphaModFix/>
          </a:blip>
          <a:srcRect b="68657" l="0" r="0" t="3217"/>
          <a:stretch/>
        </p:blipFill>
        <p:spPr>
          <a:xfrm>
            <a:off x="4932175" y="1592737"/>
            <a:ext cx="2852574" cy="732300"/>
          </a:xfrm>
          <a:prstGeom prst="rect">
            <a:avLst/>
          </a:prstGeom>
          <a:noFill/>
          <a:ln>
            <a:noFill/>
          </a:ln>
        </p:spPr>
      </p:pic>
      <p:pic>
        <p:nvPicPr>
          <p:cNvPr id="240" name="Google Shape;240;p27"/>
          <p:cNvPicPr preferRelativeResize="0"/>
          <p:nvPr/>
        </p:nvPicPr>
        <p:blipFill>
          <a:blip r:embed="rId5">
            <a:alphaModFix/>
          </a:blip>
          <a:stretch>
            <a:fillRect/>
          </a:stretch>
        </p:blipFill>
        <p:spPr>
          <a:xfrm>
            <a:off x="3347050" y="2582625"/>
            <a:ext cx="806270" cy="816050"/>
          </a:xfrm>
          <a:prstGeom prst="rect">
            <a:avLst/>
          </a:prstGeom>
          <a:noFill/>
          <a:ln>
            <a:noFill/>
          </a:ln>
        </p:spPr>
      </p:pic>
      <p:pic>
        <p:nvPicPr>
          <p:cNvPr id="241" name="Google Shape;241;p27"/>
          <p:cNvPicPr preferRelativeResize="0"/>
          <p:nvPr/>
        </p:nvPicPr>
        <p:blipFill>
          <a:blip r:embed="rId6">
            <a:alphaModFix/>
          </a:blip>
          <a:stretch>
            <a:fillRect/>
          </a:stretch>
        </p:blipFill>
        <p:spPr>
          <a:xfrm>
            <a:off x="7351276" y="1882080"/>
            <a:ext cx="548702" cy="562644"/>
          </a:xfrm>
          <a:prstGeom prst="rect">
            <a:avLst/>
          </a:prstGeom>
          <a:noFill/>
          <a:ln>
            <a:noFill/>
          </a:ln>
        </p:spPr>
      </p:pic>
      <p:pic>
        <p:nvPicPr>
          <p:cNvPr id="242" name="Google Shape;242;p27"/>
          <p:cNvPicPr preferRelativeResize="0"/>
          <p:nvPr/>
        </p:nvPicPr>
        <p:blipFill>
          <a:blip r:embed="rId6">
            <a:alphaModFix/>
          </a:blip>
          <a:stretch>
            <a:fillRect/>
          </a:stretch>
        </p:blipFill>
        <p:spPr>
          <a:xfrm>
            <a:off x="7351276" y="2676530"/>
            <a:ext cx="548702" cy="562644"/>
          </a:xfrm>
          <a:prstGeom prst="rect">
            <a:avLst/>
          </a:prstGeom>
          <a:noFill/>
          <a:ln>
            <a:noFill/>
          </a:ln>
        </p:spPr>
      </p:pic>
      <p:pic>
        <p:nvPicPr>
          <p:cNvPr id="243" name="Google Shape;243;p27"/>
          <p:cNvPicPr preferRelativeResize="0"/>
          <p:nvPr/>
        </p:nvPicPr>
        <p:blipFill>
          <a:blip r:embed="rId6">
            <a:alphaModFix/>
          </a:blip>
          <a:stretch>
            <a:fillRect/>
          </a:stretch>
        </p:blipFill>
        <p:spPr>
          <a:xfrm>
            <a:off x="7351276" y="3590680"/>
            <a:ext cx="548702" cy="5626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par>
                                <p:cTn fill="hold" nodeType="withEffect" presetClass="entr" presetID="10" presetSubtype="0">
                                  <p:stCondLst>
                                    <p:cond delay="0"/>
                                  </p:stCondLst>
                                  <p:childTnLst>
                                    <p:set>
                                      <p:cBhvr>
                                        <p:cTn dur="1" fill="hold">
                                          <p:stCondLst>
                                            <p:cond delay="0"/>
                                          </p:stCondLst>
                                        </p:cTn>
                                        <p:tgtEl>
                                          <p:spTgt spid="240"/>
                                        </p:tgtEl>
                                        <p:attrNameLst>
                                          <p:attrName>style.visibility</p:attrName>
                                        </p:attrNameLst>
                                      </p:cBhvr>
                                      <p:to>
                                        <p:strVal val="visible"/>
                                      </p:to>
                                    </p:set>
                                    <p:animEffect filter="fade" transition="in">
                                      <p:cBhvr>
                                        <p:cTn dur="1000"/>
                                        <p:tgtEl>
                                          <p:spTgt spid="2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7"/>
                                        </p:tgtEl>
                                        <p:attrNameLst>
                                          <p:attrName>style.visibility</p:attrName>
                                        </p:attrNameLst>
                                      </p:cBhvr>
                                      <p:to>
                                        <p:strVal val="visible"/>
                                      </p:to>
                                    </p:set>
                                    <p:animEffect filter="fade" transition="in">
                                      <p:cBhvr>
                                        <p:cTn dur="1000"/>
                                        <p:tgtEl>
                                          <p:spTgt spid="237"/>
                                        </p:tgtEl>
                                      </p:cBhvr>
                                    </p:animEffect>
                                  </p:childTnLst>
                                </p:cTn>
                              </p:par>
                              <p:par>
                                <p:cTn fill="hold" nodeType="withEffect" presetClass="entr" presetID="10" presetSubtype="0">
                                  <p:stCondLst>
                                    <p:cond delay="0"/>
                                  </p:stCondLst>
                                  <p:childTnLst>
                                    <p:set>
                                      <p:cBhvr>
                                        <p:cTn dur="1" fill="hold">
                                          <p:stCondLst>
                                            <p:cond delay="0"/>
                                          </p:stCondLst>
                                        </p:cTn>
                                        <p:tgtEl>
                                          <p:spTgt spid="238"/>
                                        </p:tgtEl>
                                        <p:attrNameLst>
                                          <p:attrName>style.visibility</p:attrName>
                                        </p:attrNameLst>
                                      </p:cBhvr>
                                      <p:to>
                                        <p:strVal val="visible"/>
                                      </p:to>
                                    </p:set>
                                    <p:animEffect filter="fade" transition="in">
                                      <p:cBhvr>
                                        <p:cTn dur="1000"/>
                                        <p:tgtEl>
                                          <p:spTgt spid="238"/>
                                        </p:tgtEl>
                                      </p:cBhvr>
                                    </p:animEffect>
                                  </p:childTnLst>
                                </p:cTn>
                              </p:par>
                              <p:par>
                                <p:cTn fill="hold" nodeType="withEffect" presetClass="entr" presetID="10" presetSubtype="0">
                                  <p:stCondLst>
                                    <p:cond delay="0"/>
                                  </p:stCondLst>
                                  <p:childTnLst>
                                    <p:set>
                                      <p:cBhvr>
                                        <p:cTn dur="1" fill="hold">
                                          <p:stCondLst>
                                            <p:cond delay="0"/>
                                          </p:stCondLst>
                                        </p:cTn>
                                        <p:tgtEl>
                                          <p:spTgt spid="239"/>
                                        </p:tgtEl>
                                        <p:attrNameLst>
                                          <p:attrName>style.visibility</p:attrName>
                                        </p:attrNameLst>
                                      </p:cBhvr>
                                      <p:to>
                                        <p:strVal val="visible"/>
                                      </p:to>
                                    </p:set>
                                    <p:animEffect filter="fade" transition="in">
                                      <p:cBhvr>
                                        <p:cTn dur="1000"/>
                                        <p:tgtEl>
                                          <p:spTgt spid="239"/>
                                        </p:tgtEl>
                                      </p:cBhvr>
                                    </p:animEffect>
                                  </p:childTnLst>
                                </p:cTn>
                              </p:par>
                              <p:par>
                                <p:cTn fill="hold" nodeType="withEffect" presetClass="entr" presetID="10" presetSubtype="0">
                                  <p:stCondLst>
                                    <p:cond delay="0"/>
                                  </p:stCondLst>
                                  <p:childTnLst>
                                    <p:set>
                                      <p:cBhvr>
                                        <p:cTn dur="1" fill="hold">
                                          <p:stCondLst>
                                            <p:cond delay="0"/>
                                          </p:stCondLst>
                                        </p:cTn>
                                        <p:tgtEl>
                                          <p:spTgt spid="241"/>
                                        </p:tgtEl>
                                        <p:attrNameLst>
                                          <p:attrName>style.visibility</p:attrName>
                                        </p:attrNameLst>
                                      </p:cBhvr>
                                      <p:to>
                                        <p:strVal val="visible"/>
                                      </p:to>
                                    </p:set>
                                    <p:animEffect filter="fade" transition="in">
                                      <p:cBhvr>
                                        <p:cTn dur="1000"/>
                                        <p:tgtEl>
                                          <p:spTgt spid="241"/>
                                        </p:tgtEl>
                                      </p:cBhvr>
                                    </p:animEffect>
                                  </p:childTnLst>
                                </p:cTn>
                              </p:par>
                              <p:par>
                                <p:cTn fill="hold" nodeType="withEffect" presetClass="entr" presetID="10" presetSubtype="0">
                                  <p:stCondLst>
                                    <p:cond delay="0"/>
                                  </p:stCondLst>
                                  <p:childTnLst>
                                    <p:set>
                                      <p:cBhvr>
                                        <p:cTn dur="1" fill="hold">
                                          <p:stCondLst>
                                            <p:cond delay="0"/>
                                          </p:stCondLst>
                                        </p:cTn>
                                        <p:tgtEl>
                                          <p:spTgt spid="242"/>
                                        </p:tgtEl>
                                        <p:attrNameLst>
                                          <p:attrName>style.visibility</p:attrName>
                                        </p:attrNameLst>
                                      </p:cBhvr>
                                      <p:to>
                                        <p:strVal val="visible"/>
                                      </p:to>
                                    </p:set>
                                    <p:animEffect filter="fade" transition="in">
                                      <p:cBhvr>
                                        <p:cTn dur="1000"/>
                                        <p:tgtEl>
                                          <p:spTgt spid="242"/>
                                        </p:tgtEl>
                                      </p:cBhvr>
                                    </p:animEffect>
                                  </p:childTnLst>
                                </p:cTn>
                              </p:par>
                              <p:par>
                                <p:cTn fill="hold" nodeType="with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47" name="Shape 247"/>
        <p:cNvGrpSpPr/>
        <p:nvPr/>
      </p:nvGrpSpPr>
      <p:grpSpPr>
        <a:xfrm>
          <a:off x="0" y="0"/>
          <a:ext cx="0" cy="0"/>
          <a:chOff x="0" y="0"/>
          <a:chExt cx="0" cy="0"/>
        </a:xfrm>
      </p:grpSpPr>
      <p:sp>
        <p:nvSpPr>
          <p:cNvPr id="248" name="Google Shape;248;p28"/>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49" name="Google Shape;249;p28"/>
          <p:cNvSpPr txBox="1"/>
          <p:nvPr/>
        </p:nvSpPr>
        <p:spPr>
          <a:xfrm>
            <a:off x="1706650" y="537300"/>
            <a:ext cx="53343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solidFill>
                  <a:srgbClr val="666666"/>
                </a:solidFill>
                <a:highlight>
                  <a:srgbClr val="FFFFFF"/>
                </a:highlight>
                <a:latin typeface="Josefin Sans"/>
                <a:ea typeface="Josefin Sans"/>
                <a:cs typeface="Josefin Sans"/>
                <a:sym typeface="Josefin Sans"/>
              </a:rPr>
              <a:t>Common mistake 2: Returning view models or DTOs</a:t>
            </a:r>
            <a:endParaRPr b="1" sz="2200">
              <a:solidFill>
                <a:srgbClr val="666666"/>
              </a:solidFill>
              <a:highlight>
                <a:srgbClr val="FFFFFF"/>
              </a:highlight>
              <a:latin typeface="Josefin Sans"/>
              <a:ea typeface="Josefin Sans"/>
              <a:cs typeface="Josefin Sans"/>
              <a:sym typeface="Josefin Sans"/>
            </a:endParaRPr>
          </a:p>
        </p:txBody>
      </p:sp>
      <p:sp>
        <p:nvSpPr>
          <p:cNvPr id="250" name="Google Shape;250;p28"/>
          <p:cNvSpPr/>
          <p:nvPr/>
        </p:nvSpPr>
        <p:spPr>
          <a:xfrm>
            <a:off x="556350" y="1296850"/>
            <a:ext cx="8031300" cy="305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1" name="Google Shape;251;p28"/>
          <p:cNvPicPr preferRelativeResize="0"/>
          <p:nvPr/>
        </p:nvPicPr>
        <p:blipFill>
          <a:blip r:embed="rId3">
            <a:alphaModFix/>
          </a:blip>
          <a:stretch>
            <a:fillRect/>
          </a:stretch>
        </p:blipFill>
        <p:spPr>
          <a:xfrm>
            <a:off x="817225" y="2291375"/>
            <a:ext cx="3578297" cy="1097700"/>
          </a:xfrm>
          <a:prstGeom prst="rect">
            <a:avLst/>
          </a:prstGeom>
          <a:noFill/>
          <a:ln>
            <a:noFill/>
          </a:ln>
        </p:spPr>
      </p:pic>
      <p:pic>
        <p:nvPicPr>
          <p:cNvPr id="252" name="Google Shape;252;p28"/>
          <p:cNvPicPr preferRelativeResize="0"/>
          <p:nvPr/>
        </p:nvPicPr>
        <p:blipFill>
          <a:blip r:embed="rId4">
            <a:alphaModFix/>
          </a:blip>
          <a:stretch>
            <a:fillRect/>
          </a:stretch>
        </p:blipFill>
        <p:spPr>
          <a:xfrm>
            <a:off x="5301725" y="2255025"/>
            <a:ext cx="2770025" cy="1134050"/>
          </a:xfrm>
          <a:prstGeom prst="rect">
            <a:avLst/>
          </a:prstGeom>
          <a:noFill/>
          <a:ln>
            <a:noFill/>
          </a:ln>
        </p:spPr>
      </p:pic>
      <p:pic>
        <p:nvPicPr>
          <p:cNvPr id="253" name="Google Shape;253;p28"/>
          <p:cNvPicPr preferRelativeResize="0"/>
          <p:nvPr/>
        </p:nvPicPr>
        <p:blipFill>
          <a:blip r:embed="rId5">
            <a:alphaModFix/>
          </a:blip>
          <a:stretch>
            <a:fillRect/>
          </a:stretch>
        </p:blipFill>
        <p:spPr>
          <a:xfrm>
            <a:off x="3841875" y="3029413"/>
            <a:ext cx="806270" cy="816050"/>
          </a:xfrm>
          <a:prstGeom prst="rect">
            <a:avLst/>
          </a:prstGeom>
          <a:noFill/>
          <a:ln>
            <a:noFill/>
          </a:ln>
        </p:spPr>
      </p:pic>
      <p:pic>
        <p:nvPicPr>
          <p:cNvPr id="254" name="Google Shape;254;p28"/>
          <p:cNvPicPr preferRelativeResize="0"/>
          <p:nvPr/>
        </p:nvPicPr>
        <p:blipFill>
          <a:blip r:embed="rId6">
            <a:alphaModFix/>
          </a:blip>
          <a:stretch>
            <a:fillRect/>
          </a:stretch>
        </p:blipFill>
        <p:spPr>
          <a:xfrm>
            <a:off x="7455500" y="3024051"/>
            <a:ext cx="806277" cy="8267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1"/>
                                        </p:tgtEl>
                                        <p:attrNameLst>
                                          <p:attrName>style.visibility</p:attrName>
                                        </p:attrNameLst>
                                      </p:cBhvr>
                                      <p:to>
                                        <p:strVal val="visible"/>
                                      </p:to>
                                    </p:set>
                                    <p:animEffect filter="fade" transition="in">
                                      <p:cBhvr>
                                        <p:cTn dur="1000"/>
                                        <p:tgtEl>
                                          <p:spTgt spid="2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10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1000"/>
                                        <p:tgtEl>
                                          <p:spTgt spid="2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58" name="Shape 258"/>
        <p:cNvGrpSpPr/>
        <p:nvPr/>
      </p:nvGrpSpPr>
      <p:grpSpPr>
        <a:xfrm>
          <a:off x="0" y="0"/>
          <a:ext cx="0" cy="0"/>
          <a:chOff x="0" y="0"/>
          <a:chExt cx="0" cy="0"/>
        </a:xfrm>
      </p:grpSpPr>
      <p:sp>
        <p:nvSpPr>
          <p:cNvPr id="259" name="Google Shape;259;p29"/>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60" name="Google Shape;260;p29"/>
          <p:cNvSpPr txBox="1"/>
          <p:nvPr/>
        </p:nvSpPr>
        <p:spPr>
          <a:xfrm>
            <a:off x="478125" y="537300"/>
            <a:ext cx="8099100" cy="46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2200">
                <a:solidFill>
                  <a:srgbClr val="666666"/>
                </a:solidFill>
                <a:highlight>
                  <a:srgbClr val="FFFFFF"/>
                </a:highlight>
                <a:latin typeface="Josefin Sans"/>
                <a:ea typeface="Josefin Sans"/>
                <a:cs typeface="Josefin Sans"/>
                <a:sym typeface="Josefin Sans"/>
              </a:rPr>
              <a:t>Common mistake 3: </a:t>
            </a:r>
            <a:r>
              <a:rPr b="1" lang="es" sz="2200">
                <a:solidFill>
                  <a:srgbClr val="666666"/>
                </a:solidFill>
                <a:highlight>
                  <a:srgbClr val="FFFFFF"/>
                </a:highlight>
                <a:latin typeface="Josefin Sans"/>
                <a:ea typeface="Josefin Sans"/>
                <a:cs typeface="Josefin Sans"/>
                <a:sym typeface="Josefin Sans"/>
              </a:rPr>
              <a:t>Methods that return IQueryable type</a:t>
            </a:r>
            <a:endParaRPr b="1" sz="2200">
              <a:solidFill>
                <a:srgbClr val="666666"/>
              </a:solidFill>
              <a:highlight>
                <a:srgbClr val="FFFFFF"/>
              </a:highlight>
              <a:latin typeface="Josefin Sans"/>
              <a:ea typeface="Josefin Sans"/>
              <a:cs typeface="Josefin Sans"/>
              <a:sym typeface="Josefin Sans"/>
            </a:endParaRPr>
          </a:p>
        </p:txBody>
      </p:sp>
      <p:sp>
        <p:nvSpPr>
          <p:cNvPr id="261" name="Google Shape;261;p29"/>
          <p:cNvSpPr/>
          <p:nvPr/>
        </p:nvSpPr>
        <p:spPr>
          <a:xfrm>
            <a:off x="615100" y="1102975"/>
            <a:ext cx="8031300" cy="371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29"/>
          <p:cNvPicPr preferRelativeResize="0"/>
          <p:nvPr/>
        </p:nvPicPr>
        <p:blipFill>
          <a:blip r:embed="rId3">
            <a:alphaModFix/>
          </a:blip>
          <a:stretch>
            <a:fillRect/>
          </a:stretch>
        </p:blipFill>
        <p:spPr>
          <a:xfrm>
            <a:off x="3721745" y="2691625"/>
            <a:ext cx="4706756" cy="537300"/>
          </a:xfrm>
          <a:prstGeom prst="rect">
            <a:avLst/>
          </a:prstGeom>
          <a:noFill/>
          <a:ln>
            <a:noFill/>
          </a:ln>
        </p:spPr>
      </p:pic>
      <p:pic>
        <p:nvPicPr>
          <p:cNvPr id="263" name="Google Shape;263;p29"/>
          <p:cNvPicPr preferRelativeResize="0"/>
          <p:nvPr/>
        </p:nvPicPr>
        <p:blipFill>
          <a:blip r:embed="rId4">
            <a:alphaModFix/>
          </a:blip>
          <a:stretch>
            <a:fillRect/>
          </a:stretch>
        </p:blipFill>
        <p:spPr>
          <a:xfrm>
            <a:off x="8097701" y="2939205"/>
            <a:ext cx="548702" cy="562644"/>
          </a:xfrm>
          <a:prstGeom prst="rect">
            <a:avLst/>
          </a:prstGeom>
          <a:noFill/>
          <a:ln>
            <a:noFill/>
          </a:ln>
        </p:spPr>
      </p:pic>
      <p:pic>
        <p:nvPicPr>
          <p:cNvPr id="264" name="Google Shape;264;p29"/>
          <p:cNvPicPr preferRelativeResize="0"/>
          <p:nvPr/>
        </p:nvPicPr>
        <p:blipFill>
          <a:blip r:embed="rId5">
            <a:alphaModFix/>
          </a:blip>
          <a:stretch>
            <a:fillRect/>
          </a:stretch>
        </p:blipFill>
        <p:spPr>
          <a:xfrm>
            <a:off x="811250" y="1348450"/>
            <a:ext cx="4248150" cy="1085850"/>
          </a:xfrm>
          <a:prstGeom prst="rect">
            <a:avLst/>
          </a:prstGeom>
          <a:noFill/>
          <a:ln>
            <a:noFill/>
          </a:ln>
        </p:spPr>
      </p:pic>
      <p:pic>
        <p:nvPicPr>
          <p:cNvPr id="265" name="Google Shape;265;p29"/>
          <p:cNvPicPr preferRelativeResize="0"/>
          <p:nvPr/>
        </p:nvPicPr>
        <p:blipFill>
          <a:blip r:embed="rId6">
            <a:alphaModFix/>
          </a:blip>
          <a:stretch>
            <a:fillRect/>
          </a:stretch>
        </p:blipFill>
        <p:spPr>
          <a:xfrm>
            <a:off x="4736875" y="2069285"/>
            <a:ext cx="548698" cy="555350"/>
          </a:xfrm>
          <a:prstGeom prst="rect">
            <a:avLst/>
          </a:prstGeom>
          <a:noFill/>
          <a:ln>
            <a:noFill/>
          </a:ln>
        </p:spPr>
      </p:pic>
      <p:pic>
        <p:nvPicPr>
          <p:cNvPr id="266" name="Google Shape;266;p29"/>
          <p:cNvPicPr preferRelativeResize="0"/>
          <p:nvPr/>
        </p:nvPicPr>
        <p:blipFill>
          <a:blip r:embed="rId7">
            <a:alphaModFix/>
          </a:blip>
          <a:stretch>
            <a:fillRect/>
          </a:stretch>
        </p:blipFill>
        <p:spPr>
          <a:xfrm>
            <a:off x="811250" y="3435763"/>
            <a:ext cx="4257675" cy="1114425"/>
          </a:xfrm>
          <a:prstGeom prst="rect">
            <a:avLst/>
          </a:prstGeom>
          <a:noFill/>
          <a:ln>
            <a:noFill/>
          </a:ln>
        </p:spPr>
      </p:pic>
      <p:pic>
        <p:nvPicPr>
          <p:cNvPr id="267" name="Google Shape;267;p29"/>
          <p:cNvPicPr preferRelativeResize="0"/>
          <p:nvPr/>
        </p:nvPicPr>
        <p:blipFill>
          <a:blip r:embed="rId6">
            <a:alphaModFix/>
          </a:blip>
          <a:stretch>
            <a:fillRect/>
          </a:stretch>
        </p:blipFill>
        <p:spPr>
          <a:xfrm>
            <a:off x="4741650" y="4254973"/>
            <a:ext cx="548698" cy="5553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0"/>
          <p:cNvSpPr txBox="1"/>
          <p:nvPr>
            <p:ph idx="12" type="sldNum"/>
          </p:nvPr>
        </p:nvSpPr>
        <p:spPr>
          <a:xfrm>
            <a:off x="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73" name="Google Shape;273;p30"/>
          <p:cNvSpPr txBox="1"/>
          <p:nvPr>
            <p:ph type="ctrTitle"/>
          </p:nvPr>
        </p:nvSpPr>
        <p:spPr>
          <a:xfrm>
            <a:off x="790400" y="1739250"/>
            <a:ext cx="1766400" cy="16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Common mistake 4: </a:t>
            </a:r>
            <a:br>
              <a:rPr lang="es"/>
            </a:br>
            <a:r>
              <a:rPr lang="es"/>
              <a:t>A repository shouldn’t manage transactions</a:t>
            </a:r>
            <a:endParaRPr/>
          </a:p>
        </p:txBody>
      </p:sp>
      <p:pic>
        <p:nvPicPr>
          <p:cNvPr id="274" name="Google Shape;274;p30"/>
          <p:cNvPicPr preferRelativeResize="0"/>
          <p:nvPr/>
        </p:nvPicPr>
        <p:blipFill>
          <a:blip r:embed="rId3">
            <a:alphaModFix/>
          </a:blip>
          <a:stretch>
            <a:fillRect/>
          </a:stretch>
        </p:blipFill>
        <p:spPr>
          <a:xfrm>
            <a:off x="2320450" y="152400"/>
            <a:ext cx="3590004" cy="4838701"/>
          </a:xfrm>
          <a:prstGeom prst="rect">
            <a:avLst/>
          </a:prstGeom>
          <a:noFill/>
          <a:ln>
            <a:noFill/>
          </a:ln>
        </p:spPr>
      </p:pic>
      <p:pic>
        <p:nvPicPr>
          <p:cNvPr id="275" name="Google Shape;275;p30"/>
          <p:cNvPicPr preferRelativeResize="0"/>
          <p:nvPr/>
        </p:nvPicPr>
        <p:blipFill>
          <a:blip r:embed="rId4">
            <a:alphaModFix/>
          </a:blip>
          <a:stretch>
            <a:fillRect/>
          </a:stretch>
        </p:blipFill>
        <p:spPr>
          <a:xfrm>
            <a:off x="5392925" y="4514048"/>
            <a:ext cx="548698" cy="555350"/>
          </a:xfrm>
          <a:prstGeom prst="rect">
            <a:avLst/>
          </a:prstGeom>
          <a:noFill/>
          <a:ln>
            <a:noFill/>
          </a:ln>
        </p:spPr>
      </p:pic>
      <p:pic>
        <p:nvPicPr>
          <p:cNvPr id="276" name="Google Shape;276;p30"/>
          <p:cNvPicPr preferRelativeResize="0"/>
          <p:nvPr/>
        </p:nvPicPr>
        <p:blipFill>
          <a:blip r:embed="rId5">
            <a:alphaModFix/>
          </a:blip>
          <a:stretch>
            <a:fillRect/>
          </a:stretch>
        </p:blipFill>
        <p:spPr>
          <a:xfrm>
            <a:off x="6041674" y="152400"/>
            <a:ext cx="2282177" cy="4838701"/>
          </a:xfrm>
          <a:prstGeom prst="rect">
            <a:avLst/>
          </a:prstGeom>
          <a:noFill/>
          <a:ln>
            <a:noFill/>
          </a:ln>
        </p:spPr>
      </p:pic>
      <p:pic>
        <p:nvPicPr>
          <p:cNvPr id="277" name="Google Shape;277;p30"/>
          <p:cNvPicPr preferRelativeResize="0"/>
          <p:nvPr/>
        </p:nvPicPr>
        <p:blipFill>
          <a:blip r:embed="rId6">
            <a:alphaModFix/>
          </a:blip>
          <a:stretch>
            <a:fillRect/>
          </a:stretch>
        </p:blipFill>
        <p:spPr>
          <a:xfrm>
            <a:off x="7872401" y="4510405"/>
            <a:ext cx="548702" cy="56264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par>
                                <p:cTn fill="hold" nodeType="withEffect" presetClass="entr" presetID="10" presetSubtype="0">
                                  <p:stCondLst>
                                    <p:cond delay="0"/>
                                  </p:stCondLst>
                                  <p:childTnLst>
                                    <p:set>
                                      <p:cBhvr>
                                        <p:cTn dur="1" fill="hold">
                                          <p:stCondLst>
                                            <p:cond delay="0"/>
                                          </p:stCondLst>
                                        </p:cTn>
                                        <p:tgtEl>
                                          <p:spTgt spid="275"/>
                                        </p:tgtEl>
                                        <p:attrNameLst>
                                          <p:attrName>style.visibility</p:attrName>
                                        </p:attrNameLst>
                                      </p:cBhvr>
                                      <p:to>
                                        <p:strVal val="visible"/>
                                      </p:to>
                                    </p:set>
                                    <p:animEffect filter="fade" transition="in">
                                      <p:cBhvr>
                                        <p:cTn dur="1000"/>
                                        <p:tgtEl>
                                          <p:spTgt spid="2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7"/>
                                        </p:tgtEl>
                                        <p:attrNameLst>
                                          <p:attrName>style.visibility</p:attrName>
                                        </p:attrNameLst>
                                      </p:cBhvr>
                                      <p:to>
                                        <p:strVal val="visible"/>
                                      </p:to>
                                    </p:set>
                                    <p:animEffect filter="fade" transition="in">
                                      <p:cBhvr>
                                        <p:cTn dur="1000"/>
                                        <p:tgtEl>
                                          <p:spTgt spid="277"/>
                                        </p:tgtEl>
                                      </p:cBhvr>
                                    </p:animEffect>
                                  </p:childTnLst>
                                </p:cTn>
                              </p:par>
                              <p:par>
                                <p:cTn fill="hold" nodeType="withEffect" presetClass="entr" presetID="10" presetSubtype="0">
                                  <p:stCondLst>
                                    <p:cond delay="0"/>
                                  </p:stCondLst>
                                  <p:childTnLst>
                                    <p:set>
                                      <p:cBhvr>
                                        <p:cTn dur="1" fill="hold">
                                          <p:stCondLst>
                                            <p:cond delay="0"/>
                                          </p:stCondLst>
                                        </p:cTn>
                                        <p:tgtEl>
                                          <p:spTgt spid="276"/>
                                        </p:tgtEl>
                                        <p:attrNameLst>
                                          <p:attrName>style.visibility</p:attrName>
                                        </p:attrNameLst>
                                      </p:cBhvr>
                                      <p:to>
                                        <p:strVal val="visible"/>
                                      </p:to>
                                    </p:set>
                                    <p:animEffect filter="fade" transition="in">
                                      <p:cBhvr>
                                        <p:cTn dur="1000"/>
                                        <p:tgtEl>
                                          <p:spTgt spid="2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31"/>
          <p:cNvSpPr txBox="1"/>
          <p:nvPr>
            <p:ph idx="12" type="sldNum"/>
          </p:nvPr>
        </p:nvSpPr>
        <p:spPr>
          <a:xfrm>
            <a:off x="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83" name="Google Shape;283;p31"/>
          <p:cNvSpPr txBox="1"/>
          <p:nvPr>
            <p:ph type="ctrTitle"/>
          </p:nvPr>
        </p:nvSpPr>
        <p:spPr>
          <a:xfrm>
            <a:off x="790400" y="1739250"/>
            <a:ext cx="1766400" cy="16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Common mistake 5: </a:t>
            </a:r>
            <a:br>
              <a:rPr lang="es"/>
            </a:br>
            <a:r>
              <a:rPr lang="es"/>
              <a:t>Not testing the repository</a:t>
            </a:r>
            <a:endParaRPr/>
          </a:p>
          <a:p>
            <a:pPr indent="0" lvl="0" marL="0" rtl="0" algn="l">
              <a:spcBef>
                <a:spcPts val="0"/>
              </a:spcBef>
              <a:spcAft>
                <a:spcPts val="0"/>
              </a:spcAft>
              <a:buNone/>
            </a:pPr>
            <a:r>
              <a:rPr lang="es"/>
              <a:t>layer properly</a:t>
            </a:r>
            <a:endParaRPr/>
          </a:p>
        </p:txBody>
      </p:sp>
      <p:pic>
        <p:nvPicPr>
          <p:cNvPr id="284" name="Google Shape;284;p31"/>
          <p:cNvPicPr preferRelativeResize="0"/>
          <p:nvPr/>
        </p:nvPicPr>
        <p:blipFill rotWithShape="1">
          <a:blip r:embed="rId3">
            <a:alphaModFix/>
          </a:blip>
          <a:srcRect b="0" l="0" r="0" t="20892"/>
          <a:stretch/>
        </p:blipFill>
        <p:spPr>
          <a:xfrm>
            <a:off x="3616250" y="1574950"/>
            <a:ext cx="3869700" cy="3061225"/>
          </a:xfrm>
          <a:prstGeom prst="rect">
            <a:avLst/>
          </a:prstGeom>
          <a:noFill/>
          <a:ln>
            <a:noFill/>
          </a:ln>
        </p:spPr>
      </p:pic>
      <p:sp>
        <p:nvSpPr>
          <p:cNvPr id="285" name="Google Shape;285;p31"/>
          <p:cNvSpPr txBox="1"/>
          <p:nvPr>
            <p:ph type="ctrTitle"/>
          </p:nvPr>
        </p:nvSpPr>
        <p:spPr>
          <a:xfrm>
            <a:off x="3747200" y="924725"/>
            <a:ext cx="3607800" cy="40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Cost of fixing software bugs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89" name="Shape 289"/>
        <p:cNvGrpSpPr/>
        <p:nvPr/>
      </p:nvGrpSpPr>
      <p:grpSpPr>
        <a:xfrm>
          <a:off x="0" y="0"/>
          <a:ext cx="0" cy="0"/>
          <a:chOff x="0" y="0"/>
          <a:chExt cx="0" cy="0"/>
        </a:xfrm>
      </p:grpSpPr>
      <p:sp>
        <p:nvSpPr>
          <p:cNvPr id="290" name="Google Shape;290;p32"/>
          <p:cNvSpPr txBox="1"/>
          <p:nvPr>
            <p:ph idx="1" type="subTitle"/>
          </p:nvPr>
        </p:nvSpPr>
        <p:spPr>
          <a:xfrm>
            <a:off x="923450" y="2972075"/>
            <a:ext cx="4074900" cy="1244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p:txBody>
      </p:sp>
      <p:sp>
        <p:nvSpPr>
          <p:cNvPr id="291" name="Google Shape;291;p32"/>
          <p:cNvSpPr txBox="1"/>
          <p:nvPr>
            <p:ph type="ctrTitle"/>
          </p:nvPr>
        </p:nvSpPr>
        <p:spPr>
          <a:xfrm>
            <a:off x="923449" y="472515"/>
            <a:ext cx="3989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highlight>
                  <a:srgbClr val="FFFFFF"/>
                </a:highlight>
              </a:rPr>
              <a:t>Demo</a:t>
            </a:r>
            <a:endParaRPr>
              <a:highlight>
                <a:srgbClr val="FFFFFF"/>
              </a:highlight>
            </a:endParaRPr>
          </a:p>
        </p:txBody>
      </p:sp>
      <p:sp>
        <p:nvSpPr>
          <p:cNvPr id="292" name="Google Shape;292;p32"/>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96" name="Shape 296"/>
        <p:cNvGrpSpPr/>
        <p:nvPr/>
      </p:nvGrpSpPr>
      <p:grpSpPr>
        <a:xfrm>
          <a:off x="0" y="0"/>
          <a:ext cx="0" cy="0"/>
          <a:chOff x="0" y="0"/>
          <a:chExt cx="0" cy="0"/>
        </a:xfrm>
      </p:grpSpPr>
      <p:sp>
        <p:nvSpPr>
          <p:cNvPr id="297" name="Google Shape;297;p33"/>
          <p:cNvSpPr txBox="1"/>
          <p:nvPr>
            <p:ph type="ctrTitle"/>
          </p:nvPr>
        </p:nvSpPr>
        <p:spPr>
          <a:xfrm>
            <a:off x="923449" y="787790"/>
            <a:ext cx="3989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highlight>
                  <a:srgbClr val="FFFFFF"/>
                </a:highlight>
              </a:rPr>
              <a:t>Advantages and Drawbacks</a:t>
            </a:r>
            <a:endParaRPr>
              <a:highlight>
                <a:srgbClr val="FFFFFF"/>
              </a:highlight>
            </a:endParaRPr>
          </a:p>
        </p:txBody>
      </p:sp>
      <p:sp>
        <p:nvSpPr>
          <p:cNvPr id="298" name="Google Shape;298;p33"/>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5" name="Shape 115"/>
        <p:cNvGrpSpPr/>
        <p:nvPr/>
      </p:nvGrpSpPr>
      <p:grpSpPr>
        <a:xfrm>
          <a:off x="0" y="0"/>
          <a:ext cx="0" cy="0"/>
          <a:chOff x="0" y="0"/>
          <a:chExt cx="0" cy="0"/>
        </a:xfrm>
      </p:grpSpPr>
      <p:sp>
        <p:nvSpPr>
          <p:cNvPr id="116" name="Google Shape;116;p16"/>
          <p:cNvSpPr txBox="1"/>
          <p:nvPr>
            <p:ph idx="1" type="subTitle"/>
          </p:nvPr>
        </p:nvSpPr>
        <p:spPr>
          <a:xfrm>
            <a:off x="4548074" y="2303100"/>
            <a:ext cx="2564700" cy="5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666666"/>
                </a:solidFill>
              </a:rPr>
              <a:t>Hi, I’m Miguel, Software Engineer at Belatrix. Currently working at La Seleccion Team developing Connovus innovation project</a:t>
            </a:r>
            <a:endParaRPr>
              <a:solidFill>
                <a:srgbClr val="666666"/>
              </a:solidFill>
            </a:endParaRPr>
          </a:p>
        </p:txBody>
      </p:sp>
      <p:sp>
        <p:nvSpPr>
          <p:cNvPr id="117" name="Google Shape;117;p16"/>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666666"/>
                </a:solidFill>
              </a:rPr>
              <a:t>About me</a:t>
            </a:r>
            <a:endParaRPr>
              <a:solidFill>
                <a:srgbClr val="666666"/>
              </a:solidFill>
            </a:endParaRPr>
          </a:p>
        </p:txBody>
      </p:sp>
      <p:sp>
        <p:nvSpPr>
          <p:cNvPr id="118" name="Google Shape;118;p16"/>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2" name="Shape 302"/>
        <p:cNvGrpSpPr/>
        <p:nvPr/>
      </p:nvGrpSpPr>
      <p:grpSpPr>
        <a:xfrm>
          <a:off x="0" y="0"/>
          <a:ext cx="0" cy="0"/>
          <a:chOff x="0" y="0"/>
          <a:chExt cx="0" cy="0"/>
        </a:xfrm>
      </p:grpSpPr>
      <p:sp>
        <p:nvSpPr>
          <p:cNvPr id="303" name="Google Shape;303;p34"/>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304" name="Google Shape;304;p34"/>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Advantages</a:t>
            </a:r>
            <a:endParaRPr b="1" sz="3600">
              <a:solidFill>
                <a:srgbClr val="666666"/>
              </a:solidFill>
              <a:highlight>
                <a:srgbClr val="FFFFFF"/>
              </a:highlight>
              <a:latin typeface="Josefin Sans"/>
              <a:ea typeface="Josefin Sans"/>
              <a:cs typeface="Josefin Sans"/>
              <a:sym typeface="Josefin Sans"/>
            </a:endParaRPr>
          </a:p>
        </p:txBody>
      </p:sp>
      <p:sp>
        <p:nvSpPr>
          <p:cNvPr id="305" name="Google Shape;305;p34"/>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txBox="1"/>
          <p:nvPr/>
        </p:nvSpPr>
        <p:spPr>
          <a:xfrm>
            <a:off x="729450" y="1745275"/>
            <a:ext cx="54825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Business logic can be unit tested without data access logic.</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The database access code can be reused.</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It gives a substitution point for the unit tests.</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Increases developer productivity.</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307" name="Google Shape;307;p34"/>
          <p:cNvPicPr preferRelativeResize="0"/>
          <p:nvPr/>
        </p:nvPicPr>
        <p:blipFill>
          <a:blip r:embed="rId3">
            <a:alphaModFix/>
          </a:blip>
          <a:stretch>
            <a:fillRect/>
          </a:stretch>
        </p:blipFill>
        <p:spPr>
          <a:xfrm>
            <a:off x="6500693" y="1620163"/>
            <a:ext cx="1985925" cy="190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7"/>
                                        </p:tgtEl>
                                        <p:attrNameLst>
                                          <p:attrName>style.visibility</p:attrName>
                                        </p:attrNameLst>
                                      </p:cBhvr>
                                      <p:to>
                                        <p:strVal val="visible"/>
                                      </p:to>
                                    </p:set>
                                    <p:animEffect filter="fade" transition="in">
                                      <p:cBhvr>
                                        <p:cTn dur="1000"/>
                                        <p:tgtEl>
                                          <p:spTgt spid="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0" st="0"/>
                                            </p:txEl>
                                          </p:spTgt>
                                        </p:tgtEl>
                                        <p:attrNameLst>
                                          <p:attrName>style.visibility</p:attrName>
                                        </p:attrNameLst>
                                      </p:cBhvr>
                                      <p:to>
                                        <p:strVal val="visible"/>
                                      </p:to>
                                    </p:set>
                                    <p:animEffect filter="fade" transition="in">
                                      <p:cBhvr>
                                        <p:cTn dur="1000"/>
                                        <p:tgtEl>
                                          <p:spTgt spid="3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1" st="1"/>
                                            </p:txEl>
                                          </p:spTgt>
                                        </p:tgtEl>
                                        <p:attrNameLst>
                                          <p:attrName>style.visibility</p:attrName>
                                        </p:attrNameLst>
                                      </p:cBhvr>
                                      <p:to>
                                        <p:strVal val="visible"/>
                                      </p:to>
                                    </p:set>
                                    <p:animEffect filter="fade" transition="in">
                                      <p:cBhvr>
                                        <p:cTn dur="1000"/>
                                        <p:tgtEl>
                                          <p:spTgt spid="30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2" st="2"/>
                                            </p:txEl>
                                          </p:spTgt>
                                        </p:tgtEl>
                                        <p:attrNameLst>
                                          <p:attrName>style.visibility</p:attrName>
                                        </p:attrNameLst>
                                      </p:cBhvr>
                                      <p:to>
                                        <p:strVal val="visible"/>
                                      </p:to>
                                    </p:set>
                                    <p:animEffect filter="fade" transition="in">
                                      <p:cBhvr>
                                        <p:cTn dur="1000"/>
                                        <p:tgtEl>
                                          <p:spTgt spid="30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3" st="3"/>
                                            </p:txEl>
                                          </p:spTgt>
                                        </p:tgtEl>
                                        <p:attrNameLst>
                                          <p:attrName>style.visibility</p:attrName>
                                        </p:attrNameLst>
                                      </p:cBhvr>
                                      <p:to>
                                        <p:strVal val="visible"/>
                                      </p:to>
                                    </p:set>
                                    <p:animEffect filter="fade" transition="in">
                                      <p:cBhvr>
                                        <p:cTn dur="1000"/>
                                        <p:tgtEl>
                                          <p:spTgt spid="30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6">
                                            <p:txEl>
                                              <p:pRg end="4" st="4"/>
                                            </p:txEl>
                                          </p:spTgt>
                                        </p:tgtEl>
                                        <p:attrNameLst>
                                          <p:attrName>style.visibility</p:attrName>
                                        </p:attrNameLst>
                                      </p:cBhvr>
                                      <p:to>
                                        <p:strVal val="visible"/>
                                      </p:to>
                                    </p:set>
                                    <p:animEffect filter="fade" transition="in">
                                      <p:cBhvr>
                                        <p:cTn dur="1000"/>
                                        <p:tgtEl>
                                          <p:spTgt spid="306">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Google Shape;312;p35"/>
          <p:cNvSpPr txBox="1"/>
          <p:nvPr>
            <p:ph idx="12" type="sldNum"/>
          </p:nvPr>
        </p:nvSpPr>
        <p:spPr>
          <a:xfrm>
            <a:off x="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313" name="Google Shape;313;p35"/>
          <p:cNvSpPr txBox="1"/>
          <p:nvPr>
            <p:ph type="ctrTitle"/>
          </p:nvPr>
        </p:nvSpPr>
        <p:spPr>
          <a:xfrm>
            <a:off x="790400" y="1739250"/>
            <a:ext cx="1766400" cy="16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Drawback 1:</a:t>
            </a:r>
            <a:endParaRPr/>
          </a:p>
          <a:p>
            <a:pPr indent="0" lvl="0" marL="0" rtl="0" algn="l">
              <a:spcBef>
                <a:spcPts val="0"/>
              </a:spcBef>
              <a:spcAft>
                <a:spcPts val="0"/>
              </a:spcAft>
              <a:buNone/>
            </a:pPr>
            <a:r>
              <a:rPr lang="es"/>
              <a:t>Unwanted migrations of business logic</a:t>
            </a:r>
            <a:endParaRPr/>
          </a:p>
        </p:txBody>
      </p:sp>
      <p:pic>
        <p:nvPicPr>
          <p:cNvPr id="314" name="Google Shape;314;p35"/>
          <p:cNvPicPr preferRelativeResize="0"/>
          <p:nvPr/>
        </p:nvPicPr>
        <p:blipFill>
          <a:blip r:embed="rId3">
            <a:alphaModFix/>
          </a:blip>
          <a:stretch>
            <a:fillRect/>
          </a:stretch>
        </p:blipFill>
        <p:spPr>
          <a:xfrm>
            <a:off x="2933050" y="901038"/>
            <a:ext cx="4976550" cy="1479075"/>
          </a:xfrm>
          <a:prstGeom prst="rect">
            <a:avLst/>
          </a:prstGeom>
          <a:noFill/>
          <a:ln>
            <a:noFill/>
          </a:ln>
        </p:spPr>
      </p:pic>
      <p:pic>
        <p:nvPicPr>
          <p:cNvPr id="315" name="Google Shape;315;p35"/>
          <p:cNvPicPr preferRelativeResize="0"/>
          <p:nvPr/>
        </p:nvPicPr>
        <p:blipFill>
          <a:blip r:embed="rId4">
            <a:alphaModFix/>
          </a:blip>
          <a:stretch>
            <a:fillRect/>
          </a:stretch>
        </p:blipFill>
        <p:spPr>
          <a:xfrm>
            <a:off x="2933050" y="3142037"/>
            <a:ext cx="4976549" cy="1100425"/>
          </a:xfrm>
          <a:prstGeom prst="rect">
            <a:avLst/>
          </a:prstGeom>
          <a:noFill/>
          <a:ln>
            <a:noFill/>
          </a:ln>
        </p:spPr>
      </p:pic>
      <p:sp>
        <p:nvSpPr>
          <p:cNvPr id="316" name="Google Shape;316;p35"/>
          <p:cNvSpPr txBox="1"/>
          <p:nvPr/>
        </p:nvSpPr>
        <p:spPr>
          <a:xfrm>
            <a:off x="2933125" y="2604738"/>
            <a:ext cx="49764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Zilla Slab Light"/>
                <a:ea typeface="Zilla Slab Light"/>
                <a:cs typeface="Zilla Slab Light"/>
                <a:sym typeface="Zilla Slab Light"/>
              </a:rPr>
              <a:t>With Specification Pattern:</a:t>
            </a:r>
            <a:endParaRPr sz="1800">
              <a:latin typeface="Zilla Slab Light"/>
              <a:ea typeface="Zilla Slab Light"/>
              <a:cs typeface="Zilla Slab Light"/>
              <a:sym typeface="Zilla Sla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gtEl>
                                        <p:attrNameLst>
                                          <p:attrName>style.visibility</p:attrName>
                                        </p:attrNameLst>
                                      </p:cBhvr>
                                      <p:to>
                                        <p:strVal val="visible"/>
                                      </p:to>
                                    </p:set>
                                    <p:animEffect filter="fade" transition="in">
                                      <p:cBhvr>
                                        <p:cTn dur="1000"/>
                                        <p:tgtEl>
                                          <p:spTgt spid="3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6"/>
                                        </p:tgtEl>
                                        <p:attrNameLst>
                                          <p:attrName>style.visibility</p:attrName>
                                        </p:attrNameLst>
                                      </p:cBhvr>
                                      <p:to>
                                        <p:strVal val="visible"/>
                                      </p:to>
                                    </p:set>
                                    <p:animEffect filter="fade" transition="in">
                                      <p:cBhvr>
                                        <p:cTn dur="1000"/>
                                        <p:tgtEl>
                                          <p:spTgt spid="316"/>
                                        </p:tgtEl>
                                      </p:cBhvr>
                                    </p:animEffect>
                                  </p:childTnLst>
                                </p:cTn>
                              </p:par>
                              <p:par>
                                <p:cTn fill="hold" nodeType="withEffect" presetClass="entr" presetID="10" presetSubtype="0">
                                  <p:stCondLst>
                                    <p:cond delay="0"/>
                                  </p:stCondLst>
                                  <p:childTnLst>
                                    <p:set>
                                      <p:cBhvr>
                                        <p:cTn dur="1" fill="hold">
                                          <p:stCondLst>
                                            <p:cond delay="0"/>
                                          </p:stCondLst>
                                        </p:cTn>
                                        <p:tgtEl>
                                          <p:spTgt spid="315"/>
                                        </p:tgtEl>
                                        <p:attrNameLst>
                                          <p:attrName>style.visibility</p:attrName>
                                        </p:attrNameLst>
                                      </p:cBhvr>
                                      <p:to>
                                        <p:strVal val="visible"/>
                                      </p:to>
                                    </p:set>
                                    <p:animEffect filter="fade" transition="in">
                                      <p:cBhvr>
                                        <p:cTn dur="1000"/>
                                        <p:tgtEl>
                                          <p:spTgt spid="3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6"/>
          <p:cNvSpPr txBox="1"/>
          <p:nvPr>
            <p:ph idx="12" type="sldNum"/>
          </p:nvPr>
        </p:nvSpPr>
        <p:spPr>
          <a:xfrm>
            <a:off x="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322" name="Google Shape;322;p36"/>
          <p:cNvSpPr txBox="1"/>
          <p:nvPr>
            <p:ph type="ctrTitle"/>
          </p:nvPr>
        </p:nvSpPr>
        <p:spPr>
          <a:xfrm>
            <a:off x="790400" y="1739250"/>
            <a:ext cx="1766400" cy="1665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Drawback 2:</a:t>
            </a:r>
            <a:br>
              <a:rPr lang="es"/>
            </a:br>
            <a:r>
              <a:rPr lang="es"/>
              <a:t>Accumulation of very similar Find methods</a:t>
            </a:r>
            <a:endParaRPr/>
          </a:p>
        </p:txBody>
      </p:sp>
      <p:pic>
        <p:nvPicPr>
          <p:cNvPr id="323" name="Google Shape;323;p36"/>
          <p:cNvPicPr preferRelativeResize="0"/>
          <p:nvPr/>
        </p:nvPicPr>
        <p:blipFill>
          <a:blip r:embed="rId3">
            <a:alphaModFix/>
          </a:blip>
          <a:stretch>
            <a:fillRect/>
          </a:stretch>
        </p:blipFill>
        <p:spPr>
          <a:xfrm>
            <a:off x="3053125" y="713775"/>
            <a:ext cx="4600575" cy="1962150"/>
          </a:xfrm>
          <a:prstGeom prst="rect">
            <a:avLst/>
          </a:prstGeom>
          <a:noFill/>
          <a:ln>
            <a:noFill/>
          </a:ln>
        </p:spPr>
      </p:pic>
      <p:sp>
        <p:nvSpPr>
          <p:cNvPr id="324" name="Google Shape;324;p36"/>
          <p:cNvSpPr txBox="1"/>
          <p:nvPr/>
        </p:nvSpPr>
        <p:spPr>
          <a:xfrm>
            <a:off x="3053138" y="2840388"/>
            <a:ext cx="4976400" cy="53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latin typeface="Zilla Slab Light"/>
                <a:ea typeface="Zilla Slab Light"/>
                <a:cs typeface="Zilla Slab Light"/>
                <a:sym typeface="Zilla Slab Light"/>
              </a:rPr>
              <a:t>Can be solved with:</a:t>
            </a:r>
            <a:endParaRPr sz="1800">
              <a:latin typeface="Zilla Slab Light"/>
              <a:ea typeface="Zilla Slab Light"/>
              <a:cs typeface="Zilla Slab Light"/>
              <a:sym typeface="Zilla Slab Light"/>
            </a:endParaRPr>
          </a:p>
        </p:txBody>
      </p:sp>
      <p:sp>
        <p:nvSpPr>
          <p:cNvPr id="325" name="Google Shape;325;p36"/>
          <p:cNvSpPr txBox="1"/>
          <p:nvPr/>
        </p:nvSpPr>
        <p:spPr>
          <a:xfrm>
            <a:off x="3053125" y="3377688"/>
            <a:ext cx="4976400" cy="53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Zilla Slab Light"/>
              <a:buChar char="-"/>
            </a:pPr>
            <a:r>
              <a:rPr lang="es" sz="1800">
                <a:latin typeface="Zilla Slab Light"/>
                <a:ea typeface="Zilla Slab Light"/>
                <a:cs typeface="Zilla Slab Light"/>
                <a:sym typeface="Zilla Slab Light"/>
              </a:rPr>
              <a:t>Query Object Pattern</a:t>
            </a:r>
            <a:endParaRPr sz="1800">
              <a:latin typeface="Zilla Slab Light"/>
              <a:ea typeface="Zilla Slab Light"/>
              <a:cs typeface="Zilla Slab Light"/>
              <a:sym typeface="Zilla Slab Light"/>
            </a:endParaRPr>
          </a:p>
        </p:txBody>
      </p:sp>
      <p:sp>
        <p:nvSpPr>
          <p:cNvPr id="326" name="Google Shape;326;p36"/>
          <p:cNvSpPr txBox="1"/>
          <p:nvPr/>
        </p:nvSpPr>
        <p:spPr>
          <a:xfrm>
            <a:off x="3053150" y="3799238"/>
            <a:ext cx="4976400" cy="53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Zilla Slab Light"/>
              <a:buChar char="-"/>
            </a:pPr>
            <a:r>
              <a:rPr lang="es" sz="1800">
                <a:latin typeface="Zilla Slab Light"/>
                <a:ea typeface="Zilla Slab Light"/>
                <a:cs typeface="Zilla Slab Light"/>
                <a:sym typeface="Zilla Slab Light"/>
              </a:rPr>
              <a:t>Builder </a:t>
            </a:r>
            <a:r>
              <a:rPr lang="es" sz="1800">
                <a:latin typeface="Zilla Slab Light"/>
                <a:ea typeface="Zilla Slab Light"/>
                <a:cs typeface="Zilla Slab Light"/>
                <a:sym typeface="Zilla Slab Light"/>
              </a:rPr>
              <a:t>Pattern</a:t>
            </a:r>
            <a:endParaRPr sz="1800">
              <a:latin typeface="Zilla Slab Light"/>
              <a:ea typeface="Zilla Slab Light"/>
              <a:cs typeface="Zilla Slab Light"/>
              <a:sym typeface="Zilla Slab Light"/>
            </a:endParaRPr>
          </a:p>
        </p:txBody>
      </p:sp>
      <p:sp>
        <p:nvSpPr>
          <p:cNvPr id="327" name="Google Shape;327;p36"/>
          <p:cNvSpPr txBox="1"/>
          <p:nvPr/>
        </p:nvSpPr>
        <p:spPr>
          <a:xfrm>
            <a:off x="3053125" y="4261763"/>
            <a:ext cx="4976400" cy="53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Zilla Slab Light"/>
              <a:buChar char="-"/>
            </a:pPr>
            <a:r>
              <a:rPr lang="es" sz="1800">
                <a:latin typeface="Zilla Slab Light"/>
                <a:ea typeface="Zilla Slab Light"/>
                <a:cs typeface="Zilla Slab Light"/>
                <a:sym typeface="Zilla Slab Light"/>
              </a:rPr>
              <a:t>CQRS</a:t>
            </a:r>
            <a:r>
              <a:rPr lang="es" sz="1800">
                <a:latin typeface="Zilla Slab Light"/>
                <a:ea typeface="Zilla Slab Light"/>
                <a:cs typeface="Zilla Slab Light"/>
                <a:sym typeface="Zilla Slab Light"/>
              </a:rPr>
              <a:t> Pattern (for bigger repositories)</a:t>
            </a:r>
            <a:endParaRPr sz="1800">
              <a:latin typeface="Zilla Slab Light"/>
              <a:ea typeface="Zilla Slab Light"/>
              <a:cs typeface="Zilla Slab Light"/>
              <a:sym typeface="Zilla Sla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gtEl>
                                        <p:attrNameLst>
                                          <p:attrName>style.visibility</p:attrName>
                                        </p:attrNameLst>
                                      </p:cBhvr>
                                      <p:to>
                                        <p:strVal val="visible"/>
                                      </p:to>
                                    </p:set>
                                    <p:animEffect filter="fade" transition="in">
                                      <p:cBhvr>
                                        <p:cTn dur="1000"/>
                                        <p:tgtEl>
                                          <p:spTgt spid="3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4"/>
                                        </p:tgtEl>
                                        <p:attrNameLst>
                                          <p:attrName>style.visibility</p:attrName>
                                        </p:attrNameLst>
                                      </p:cBhvr>
                                      <p:to>
                                        <p:strVal val="visible"/>
                                      </p:to>
                                    </p:set>
                                    <p:animEffect filter="fade" transition="in">
                                      <p:cBhvr>
                                        <p:cTn dur="1000"/>
                                        <p:tgtEl>
                                          <p:spTgt spid="324"/>
                                        </p:tgtEl>
                                      </p:cBhvr>
                                    </p:animEffect>
                                  </p:childTnLst>
                                </p:cTn>
                              </p:par>
                              <p:par>
                                <p:cTn fill="hold" nodeType="withEffect" presetClass="entr" presetID="10" presetSubtype="0">
                                  <p:stCondLst>
                                    <p:cond delay="0"/>
                                  </p:stCondLst>
                                  <p:childTnLst>
                                    <p:set>
                                      <p:cBhvr>
                                        <p:cTn dur="1" fill="hold">
                                          <p:stCondLst>
                                            <p:cond delay="0"/>
                                          </p:stCondLst>
                                        </p:cTn>
                                        <p:tgtEl>
                                          <p:spTgt spid="325"/>
                                        </p:tgtEl>
                                        <p:attrNameLst>
                                          <p:attrName>style.visibility</p:attrName>
                                        </p:attrNameLst>
                                      </p:cBhvr>
                                      <p:to>
                                        <p:strVal val="visible"/>
                                      </p:to>
                                    </p:set>
                                    <p:animEffect filter="fade" transition="in">
                                      <p:cBhvr>
                                        <p:cTn dur="1000"/>
                                        <p:tgtEl>
                                          <p:spTgt spid="325"/>
                                        </p:tgtEl>
                                      </p:cBhvr>
                                    </p:animEffect>
                                  </p:childTnLst>
                                </p:cTn>
                              </p:par>
                              <p:par>
                                <p:cTn fill="hold" nodeType="withEffect" presetClass="entr" presetID="10" presetSubtype="0">
                                  <p:stCondLst>
                                    <p:cond delay="0"/>
                                  </p:stCondLst>
                                  <p:childTnLst>
                                    <p:set>
                                      <p:cBhvr>
                                        <p:cTn dur="1" fill="hold">
                                          <p:stCondLst>
                                            <p:cond delay="0"/>
                                          </p:stCondLst>
                                        </p:cTn>
                                        <p:tgtEl>
                                          <p:spTgt spid="326"/>
                                        </p:tgtEl>
                                        <p:attrNameLst>
                                          <p:attrName>style.visibility</p:attrName>
                                        </p:attrNameLst>
                                      </p:cBhvr>
                                      <p:to>
                                        <p:strVal val="visible"/>
                                      </p:to>
                                    </p:set>
                                    <p:animEffect filter="fade" transition="in">
                                      <p:cBhvr>
                                        <p:cTn dur="1000"/>
                                        <p:tgtEl>
                                          <p:spTgt spid="326"/>
                                        </p:tgtEl>
                                      </p:cBhvr>
                                    </p:animEffect>
                                  </p:childTnLst>
                                </p:cTn>
                              </p:par>
                              <p:par>
                                <p:cTn fill="hold" nodeType="withEffect" presetClass="entr" presetID="10" presetSubtype="0">
                                  <p:stCondLst>
                                    <p:cond delay="0"/>
                                  </p:stCondLst>
                                  <p:childTnLst>
                                    <p:set>
                                      <p:cBhvr>
                                        <p:cTn dur="1" fill="hold">
                                          <p:stCondLst>
                                            <p:cond delay="0"/>
                                          </p:stCondLst>
                                        </p:cTn>
                                        <p:tgtEl>
                                          <p:spTgt spid="327"/>
                                        </p:tgtEl>
                                        <p:attrNameLst>
                                          <p:attrName>style.visibility</p:attrName>
                                        </p:attrNameLst>
                                      </p:cBhvr>
                                      <p:to>
                                        <p:strVal val="visible"/>
                                      </p:to>
                                    </p:set>
                                    <p:animEffect filter="fade" transition="in">
                                      <p:cBhvr>
                                        <p:cTn dur="1000"/>
                                        <p:tgtEl>
                                          <p:spTgt spid="3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31" name="Shape 331"/>
        <p:cNvGrpSpPr/>
        <p:nvPr/>
      </p:nvGrpSpPr>
      <p:grpSpPr>
        <a:xfrm>
          <a:off x="0" y="0"/>
          <a:ext cx="0" cy="0"/>
          <a:chOff x="0" y="0"/>
          <a:chExt cx="0" cy="0"/>
        </a:xfrm>
      </p:grpSpPr>
      <p:sp>
        <p:nvSpPr>
          <p:cNvPr id="332" name="Google Shape;332;p37"/>
          <p:cNvSpPr txBox="1"/>
          <p:nvPr>
            <p:ph type="ctrTitle"/>
          </p:nvPr>
        </p:nvSpPr>
        <p:spPr>
          <a:xfrm>
            <a:off x="1300249" y="1430490"/>
            <a:ext cx="3989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333" name="Google Shape;333;p37"/>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334" name="Google Shape;334;p37">
            <a:hlinkClick r:id="rId3"/>
          </p:cNvPr>
          <p:cNvPicPr preferRelativeResize="0"/>
          <p:nvPr/>
        </p:nvPicPr>
        <p:blipFill>
          <a:blip r:embed="rId4">
            <a:alphaModFix/>
          </a:blip>
          <a:stretch>
            <a:fillRect/>
          </a:stretch>
        </p:blipFill>
        <p:spPr>
          <a:xfrm>
            <a:off x="2238025" y="3635475"/>
            <a:ext cx="1726000" cy="46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2" name="Shape 122"/>
        <p:cNvGrpSpPr/>
        <p:nvPr/>
      </p:nvGrpSpPr>
      <p:grpSpPr>
        <a:xfrm>
          <a:off x="0" y="0"/>
          <a:ext cx="0" cy="0"/>
          <a:chOff x="0" y="0"/>
          <a:chExt cx="0" cy="0"/>
        </a:xfrm>
      </p:grpSpPr>
      <p:sp>
        <p:nvSpPr>
          <p:cNvPr id="123" name="Google Shape;123;p17"/>
          <p:cNvSpPr txBox="1"/>
          <p:nvPr>
            <p:ph idx="1" type="subTitle"/>
          </p:nvPr>
        </p:nvSpPr>
        <p:spPr>
          <a:xfrm flipH="1">
            <a:off x="5485675" y="41625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Goal</a:t>
            </a:r>
            <a:endParaRPr/>
          </a:p>
        </p:txBody>
      </p:sp>
      <p:sp>
        <p:nvSpPr>
          <p:cNvPr id="124" name="Google Shape;124;p17"/>
          <p:cNvSpPr txBox="1"/>
          <p:nvPr>
            <p:ph idx="3" type="subTitle"/>
          </p:nvPr>
        </p:nvSpPr>
        <p:spPr>
          <a:xfrm flipH="1">
            <a:off x="5485575" y="1464950"/>
            <a:ext cx="15303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Real world case</a:t>
            </a:r>
            <a:endParaRPr/>
          </a:p>
        </p:txBody>
      </p:sp>
      <p:sp>
        <p:nvSpPr>
          <p:cNvPr id="125" name="Google Shape;125;p17"/>
          <p:cNvSpPr txBox="1"/>
          <p:nvPr>
            <p:ph idx="5" type="subTitle"/>
          </p:nvPr>
        </p:nvSpPr>
        <p:spPr>
          <a:xfrm flipH="1">
            <a:off x="5485475" y="2513650"/>
            <a:ext cx="12975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p>
        </p:txBody>
      </p:sp>
      <p:sp>
        <p:nvSpPr>
          <p:cNvPr id="126" name="Google Shape;126;p17"/>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Problems it solves</a:t>
            </a:r>
            <a:endParaRPr/>
          </a:p>
        </p:txBody>
      </p:sp>
      <p:sp>
        <p:nvSpPr>
          <p:cNvPr id="127" name="Google Shape;127;p17"/>
          <p:cNvSpPr txBox="1"/>
          <p:nvPr>
            <p:ph type="title"/>
          </p:nvPr>
        </p:nvSpPr>
        <p:spPr>
          <a:xfrm>
            <a:off x="4141898" y="3372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28" name="Google Shape;128;p17"/>
          <p:cNvSpPr txBox="1"/>
          <p:nvPr>
            <p:ph idx="9" type="title"/>
          </p:nvPr>
        </p:nvSpPr>
        <p:spPr>
          <a:xfrm>
            <a:off x="4141898" y="13945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9" name="Google Shape;129;p17"/>
          <p:cNvSpPr txBox="1"/>
          <p:nvPr>
            <p:ph idx="13" type="title"/>
          </p:nvPr>
        </p:nvSpPr>
        <p:spPr>
          <a:xfrm>
            <a:off x="4141898" y="24388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30" name="Google Shape;130;p17"/>
          <p:cNvSpPr txBox="1"/>
          <p:nvPr>
            <p:ph idx="14" type="title"/>
          </p:nvPr>
        </p:nvSpPr>
        <p:spPr>
          <a:xfrm>
            <a:off x="4141898" y="3483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31" name="Google Shape;131;p17"/>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 name="Shape 135"/>
        <p:cNvGrpSpPr/>
        <p:nvPr/>
      </p:nvGrpSpPr>
      <p:grpSpPr>
        <a:xfrm>
          <a:off x="0" y="0"/>
          <a:ext cx="0" cy="0"/>
          <a:chOff x="0" y="0"/>
          <a:chExt cx="0" cy="0"/>
        </a:xfrm>
      </p:grpSpPr>
      <p:sp>
        <p:nvSpPr>
          <p:cNvPr id="136" name="Google Shape;136;p18"/>
          <p:cNvSpPr txBox="1"/>
          <p:nvPr>
            <p:ph idx="1" type="subTitle"/>
          </p:nvPr>
        </p:nvSpPr>
        <p:spPr>
          <a:xfrm flipH="1">
            <a:off x="5485675" y="41625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to use it?</a:t>
            </a:r>
            <a:endParaRPr/>
          </a:p>
        </p:txBody>
      </p:sp>
      <p:sp>
        <p:nvSpPr>
          <p:cNvPr id="137" name="Google Shape;137;p18"/>
          <p:cNvSpPr txBox="1"/>
          <p:nvPr>
            <p:ph idx="3" type="subTitle"/>
          </p:nvPr>
        </p:nvSpPr>
        <p:spPr>
          <a:xfrm flipH="1">
            <a:off x="5485575" y="1464950"/>
            <a:ext cx="15303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not to use it?</a:t>
            </a:r>
            <a:endParaRPr/>
          </a:p>
        </p:txBody>
      </p:sp>
      <p:sp>
        <p:nvSpPr>
          <p:cNvPr id="138" name="Google Shape;138;p18"/>
          <p:cNvSpPr txBox="1"/>
          <p:nvPr>
            <p:ph idx="5" type="subTitle"/>
          </p:nvPr>
        </p:nvSpPr>
        <p:spPr>
          <a:xfrm flipH="1">
            <a:off x="5485450" y="2513650"/>
            <a:ext cx="11916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Common mistakes</a:t>
            </a:r>
            <a:endParaRPr/>
          </a:p>
        </p:txBody>
      </p:sp>
      <p:sp>
        <p:nvSpPr>
          <p:cNvPr id="139" name="Google Shape;139;p18"/>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Advantages and Drawbacks</a:t>
            </a:r>
            <a:endParaRPr/>
          </a:p>
        </p:txBody>
      </p:sp>
      <p:sp>
        <p:nvSpPr>
          <p:cNvPr id="140" name="Google Shape;140;p18"/>
          <p:cNvSpPr txBox="1"/>
          <p:nvPr>
            <p:ph type="title"/>
          </p:nvPr>
        </p:nvSpPr>
        <p:spPr>
          <a:xfrm>
            <a:off x="4141898" y="3372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141" name="Google Shape;141;p18"/>
          <p:cNvSpPr txBox="1"/>
          <p:nvPr>
            <p:ph idx="9" type="title"/>
          </p:nvPr>
        </p:nvSpPr>
        <p:spPr>
          <a:xfrm>
            <a:off x="4141898" y="13945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42" name="Google Shape;142;p18"/>
          <p:cNvSpPr txBox="1"/>
          <p:nvPr>
            <p:ph idx="13" type="title"/>
          </p:nvPr>
        </p:nvSpPr>
        <p:spPr>
          <a:xfrm>
            <a:off x="4141898" y="24388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07</a:t>
            </a:r>
            <a:endParaRPr/>
          </a:p>
        </p:txBody>
      </p:sp>
      <p:sp>
        <p:nvSpPr>
          <p:cNvPr id="143" name="Google Shape;143;p18"/>
          <p:cNvSpPr txBox="1"/>
          <p:nvPr>
            <p:ph idx="14" type="title"/>
          </p:nvPr>
        </p:nvSpPr>
        <p:spPr>
          <a:xfrm>
            <a:off x="4141898" y="3483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08</a:t>
            </a:r>
            <a:endParaRPr/>
          </a:p>
        </p:txBody>
      </p:sp>
      <p:sp>
        <p:nvSpPr>
          <p:cNvPr id="144" name="Google Shape;144;p18"/>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8" name="Shape 148"/>
        <p:cNvGrpSpPr/>
        <p:nvPr/>
      </p:nvGrpSpPr>
      <p:grpSpPr>
        <a:xfrm>
          <a:off x="0" y="0"/>
          <a:ext cx="0" cy="0"/>
          <a:chOff x="0" y="0"/>
          <a:chExt cx="0" cy="0"/>
        </a:xfrm>
      </p:grpSpPr>
      <p:sp>
        <p:nvSpPr>
          <p:cNvPr id="149" name="Google Shape;149;p19"/>
          <p:cNvSpPr txBox="1"/>
          <p:nvPr>
            <p:ph idx="2" type="subTitle"/>
          </p:nvPr>
        </p:nvSpPr>
        <p:spPr>
          <a:xfrm>
            <a:off x="2143950" y="1996800"/>
            <a:ext cx="2418000" cy="1149900"/>
          </a:xfrm>
          <a:prstGeom prst="rect">
            <a:avLst/>
          </a:prstGeom>
        </p:spPr>
        <p:txBody>
          <a:bodyPr anchorCtr="0" anchor="ctr" bIns="91425" lIns="91425" spcFirstLastPara="1" rIns="91425" wrap="square" tIns="91425">
            <a:noAutofit/>
          </a:bodyPr>
          <a:lstStyle/>
          <a:p>
            <a:pPr indent="-330200" lvl="0" marL="457200" rtl="0" algn="ctr">
              <a:spcBef>
                <a:spcPts val="0"/>
              </a:spcBef>
              <a:spcAft>
                <a:spcPts val="0"/>
              </a:spcAft>
              <a:buSzPts val="1600"/>
              <a:buChar char="●"/>
            </a:pPr>
            <a:r>
              <a:rPr lang="es" sz="1600"/>
              <a:t>Hide data access complexity</a:t>
            </a:r>
            <a:endParaRPr sz="1600"/>
          </a:p>
          <a:p>
            <a:pPr indent="-330200" lvl="0" marL="457200" rtl="0" algn="ctr">
              <a:spcBef>
                <a:spcPts val="0"/>
              </a:spcBef>
              <a:spcAft>
                <a:spcPts val="0"/>
              </a:spcAft>
              <a:buSzPts val="1600"/>
              <a:buChar char="●"/>
            </a:pPr>
            <a:r>
              <a:rPr lang="es" sz="1600"/>
              <a:t>Increase developer productivity</a:t>
            </a:r>
            <a:endParaRPr sz="1600"/>
          </a:p>
        </p:txBody>
      </p:sp>
      <p:sp>
        <p:nvSpPr>
          <p:cNvPr id="150" name="Google Shape;150;p19"/>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51" name="Google Shape;151;p19"/>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Goals</a:t>
            </a:r>
            <a:endParaRPr>
              <a:highlight>
                <a:srgbClr val="FFFFFF"/>
              </a:highlight>
              <a:latin typeface="Zilla Slab Light"/>
              <a:ea typeface="Zilla Slab Light"/>
              <a:cs typeface="Zilla Slab Light"/>
              <a:sym typeface="Zilla Slab Light"/>
            </a:endParaRPr>
          </a:p>
        </p:txBody>
      </p:sp>
      <p:pic>
        <p:nvPicPr>
          <p:cNvPr id="152" name="Google Shape;152;p19"/>
          <p:cNvPicPr preferRelativeResize="0"/>
          <p:nvPr/>
        </p:nvPicPr>
        <p:blipFill>
          <a:blip r:embed="rId3">
            <a:alphaModFix/>
          </a:blip>
          <a:stretch>
            <a:fillRect/>
          </a:stretch>
        </p:blipFill>
        <p:spPr>
          <a:xfrm>
            <a:off x="4648150" y="1425437"/>
            <a:ext cx="2292625" cy="2292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0" st="0"/>
                                            </p:txEl>
                                          </p:spTgt>
                                        </p:tgtEl>
                                        <p:attrNameLst>
                                          <p:attrName>style.visibility</p:attrName>
                                        </p:attrNameLst>
                                      </p:cBhvr>
                                      <p:to>
                                        <p:strVal val="visible"/>
                                      </p:to>
                                    </p:set>
                                    <p:animEffect filter="fade" transition="in">
                                      <p:cBhvr>
                                        <p:cTn dur="1000"/>
                                        <p:tgtEl>
                                          <p:spTgt spid="14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xEl>
                                              <p:pRg end="1" st="1"/>
                                            </p:txEl>
                                          </p:spTgt>
                                        </p:tgtEl>
                                        <p:attrNameLst>
                                          <p:attrName>style.visibility</p:attrName>
                                        </p:attrNameLst>
                                      </p:cBhvr>
                                      <p:to>
                                        <p:strVal val="visible"/>
                                      </p:to>
                                    </p:set>
                                    <p:animEffect filter="fade" transition="in">
                                      <p:cBhvr>
                                        <p:cTn dur="1000"/>
                                        <p:tgtEl>
                                          <p:spTgt spid="149">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6" name="Shape 156"/>
        <p:cNvGrpSpPr/>
        <p:nvPr/>
      </p:nvGrpSpPr>
      <p:grpSpPr>
        <a:xfrm>
          <a:off x="0" y="0"/>
          <a:ext cx="0" cy="0"/>
          <a:chOff x="0" y="0"/>
          <a:chExt cx="0" cy="0"/>
        </a:xfrm>
      </p:grpSpPr>
      <p:sp>
        <p:nvSpPr>
          <p:cNvPr id="157" name="Google Shape;157;p20"/>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58" name="Google Shape;158;p20"/>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159" name="Google Shape;159;p20"/>
          <p:cNvPicPr preferRelativeResize="0"/>
          <p:nvPr/>
        </p:nvPicPr>
        <p:blipFill>
          <a:blip r:embed="rId3">
            <a:alphaModFix/>
          </a:blip>
          <a:stretch>
            <a:fillRect/>
          </a:stretch>
        </p:blipFill>
        <p:spPr>
          <a:xfrm>
            <a:off x="312500" y="1269600"/>
            <a:ext cx="3008975" cy="1698400"/>
          </a:xfrm>
          <a:prstGeom prst="rect">
            <a:avLst/>
          </a:prstGeom>
          <a:noFill/>
          <a:ln>
            <a:noFill/>
          </a:ln>
        </p:spPr>
      </p:pic>
      <p:pic>
        <p:nvPicPr>
          <p:cNvPr id="160" name="Google Shape;160;p20"/>
          <p:cNvPicPr preferRelativeResize="0"/>
          <p:nvPr/>
        </p:nvPicPr>
        <p:blipFill>
          <a:blip r:embed="rId4">
            <a:alphaModFix/>
          </a:blip>
          <a:stretch>
            <a:fillRect/>
          </a:stretch>
        </p:blipFill>
        <p:spPr>
          <a:xfrm>
            <a:off x="1172875" y="3206550"/>
            <a:ext cx="3031421" cy="1698400"/>
          </a:xfrm>
          <a:prstGeom prst="rect">
            <a:avLst/>
          </a:prstGeom>
          <a:noFill/>
          <a:ln>
            <a:noFill/>
          </a:ln>
        </p:spPr>
      </p:pic>
      <p:pic>
        <p:nvPicPr>
          <p:cNvPr id="161" name="Google Shape;161;p20"/>
          <p:cNvPicPr preferRelativeResize="0"/>
          <p:nvPr/>
        </p:nvPicPr>
        <p:blipFill>
          <a:blip r:embed="rId5">
            <a:alphaModFix/>
          </a:blip>
          <a:stretch>
            <a:fillRect/>
          </a:stretch>
        </p:blipFill>
        <p:spPr>
          <a:xfrm>
            <a:off x="3509340" y="1269600"/>
            <a:ext cx="2553285" cy="1698400"/>
          </a:xfrm>
          <a:prstGeom prst="rect">
            <a:avLst/>
          </a:prstGeom>
          <a:noFill/>
          <a:ln>
            <a:noFill/>
          </a:ln>
        </p:spPr>
      </p:pic>
      <p:pic>
        <p:nvPicPr>
          <p:cNvPr id="162" name="Google Shape;162;p20"/>
          <p:cNvPicPr preferRelativeResize="0"/>
          <p:nvPr/>
        </p:nvPicPr>
        <p:blipFill>
          <a:blip r:embed="rId6">
            <a:alphaModFix/>
          </a:blip>
          <a:stretch>
            <a:fillRect/>
          </a:stretch>
        </p:blipFill>
        <p:spPr>
          <a:xfrm>
            <a:off x="4472900" y="3205725"/>
            <a:ext cx="2553275" cy="1700075"/>
          </a:xfrm>
          <a:prstGeom prst="rect">
            <a:avLst/>
          </a:prstGeom>
          <a:noFill/>
          <a:ln>
            <a:noFill/>
          </a:ln>
        </p:spPr>
      </p:pic>
      <p:pic>
        <p:nvPicPr>
          <p:cNvPr id="163" name="Google Shape;163;p20"/>
          <p:cNvPicPr preferRelativeResize="0"/>
          <p:nvPr/>
        </p:nvPicPr>
        <p:blipFill>
          <a:blip r:embed="rId7">
            <a:alphaModFix/>
          </a:blip>
          <a:stretch>
            <a:fillRect/>
          </a:stretch>
        </p:blipFill>
        <p:spPr>
          <a:xfrm>
            <a:off x="6175000" y="1269600"/>
            <a:ext cx="2552366" cy="17000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
                                        </p:tgtEl>
                                        <p:attrNameLst>
                                          <p:attrName>style.visibility</p:attrName>
                                        </p:attrNameLst>
                                      </p:cBhvr>
                                      <p:to>
                                        <p:strVal val="visible"/>
                                      </p:to>
                                    </p:set>
                                    <p:animEffect filter="fade" transition="in">
                                      <p:cBhvr>
                                        <p:cTn dur="1000"/>
                                        <p:tgtEl>
                                          <p:spTgt spid="1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
                                        </p:tgtEl>
                                        <p:attrNameLst>
                                          <p:attrName>style.visibility</p:attrName>
                                        </p:attrNameLst>
                                      </p:cBhvr>
                                      <p:to>
                                        <p:strVal val="visible"/>
                                      </p:to>
                                    </p:set>
                                    <p:animEffect filter="fade" transition="in">
                                      <p:cBhvr>
                                        <p:cTn dur="1000"/>
                                        <p:tgtEl>
                                          <p:spTgt spid="16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1"/>
                                        </p:tgtEl>
                                        <p:attrNameLst>
                                          <p:attrName>style.visibility</p:attrName>
                                        </p:attrNameLst>
                                      </p:cBhvr>
                                      <p:to>
                                        <p:strVal val="visible"/>
                                      </p:to>
                                    </p:set>
                                    <p:animEffect filter="fade" transition="in">
                                      <p:cBhvr>
                                        <p:cTn dur="1000"/>
                                        <p:tgtEl>
                                          <p:spTgt spid="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2"/>
                                        </p:tgtEl>
                                        <p:attrNameLst>
                                          <p:attrName>style.visibility</p:attrName>
                                        </p:attrNameLst>
                                      </p:cBhvr>
                                      <p:to>
                                        <p:strVal val="visible"/>
                                      </p:to>
                                    </p:set>
                                    <p:animEffect filter="fade" transition="in">
                                      <p:cBhvr>
                                        <p:cTn dur="1000"/>
                                        <p:tgtEl>
                                          <p:spTgt spid="1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7" name="Shape 167"/>
        <p:cNvGrpSpPr/>
        <p:nvPr/>
      </p:nvGrpSpPr>
      <p:grpSpPr>
        <a:xfrm>
          <a:off x="0" y="0"/>
          <a:ext cx="0" cy="0"/>
          <a:chOff x="0" y="0"/>
          <a:chExt cx="0" cy="0"/>
        </a:xfrm>
      </p:grpSpPr>
      <p:sp>
        <p:nvSpPr>
          <p:cNvPr id="168" name="Google Shape;168;p21"/>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69" name="Google Shape;169;p21"/>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sp>
        <p:nvSpPr>
          <p:cNvPr id="170" name="Google Shape;170;p21"/>
          <p:cNvSpPr/>
          <p:nvPr/>
        </p:nvSpPr>
        <p:spPr>
          <a:xfrm>
            <a:off x="3166063" y="1561050"/>
            <a:ext cx="1232400" cy="2021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Business</a:t>
            </a:r>
            <a:br>
              <a:rPr lang="es"/>
            </a:br>
            <a:r>
              <a:rPr lang="es"/>
              <a:t>Layer</a:t>
            </a:r>
            <a:endParaRPr/>
          </a:p>
        </p:txBody>
      </p:sp>
      <p:sp>
        <p:nvSpPr>
          <p:cNvPr id="171" name="Google Shape;171;p21"/>
          <p:cNvSpPr/>
          <p:nvPr/>
        </p:nvSpPr>
        <p:spPr>
          <a:xfrm>
            <a:off x="4745563" y="1561050"/>
            <a:ext cx="1232400" cy="2021400"/>
          </a:xfrm>
          <a:prstGeom prst="flowChartAlternateProcess">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Database</a:t>
            </a:r>
            <a:endParaRPr/>
          </a:p>
        </p:txBody>
      </p:sp>
      <p:sp>
        <p:nvSpPr>
          <p:cNvPr id="172" name="Google Shape;172;p21"/>
          <p:cNvSpPr/>
          <p:nvPr/>
        </p:nvSpPr>
        <p:spPr>
          <a:xfrm>
            <a:off x="4481863" y="217902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1"/>
          <p:cNvSpPr/>
          <p:nvPr/>
        </p:nvSpPr>
        <p:spPr>
          <a:xfrm rot="10800000">
            <a:off x="4481863" y="268697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1"/>
          <p:cNvSpPr/>
          <p:nvPr/>
        </p:nvSpPr>
        <p:spPr>
          <a:xfrm>
            <a:off x="2391588" y="1561050"/>
            <a:ext cx="1232400" cy="2021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Business</a:t>
            </a:r>
            <a:br>
              <a:rPr lang="es"/>
            </a:br>
            <a:r>
              <a:rPr lang="es"/>
              <a:t>Layer</a:t>
            </a:r>
            <a:endParaRPr/>
          </a:p>
        </p:txBody>
      </p:sp>
      <p:sp>
        <p:nvSpPr>
          <p:cNvPr id="175" name="Google Shape;175;p21"/>
          <p:cNvSpPr/>
          <p:nvPr/>
        </p:nvSpPr>
        <p:spPr>
          <a:xfrm>
            <a:off x="5558988" y="1561050"/>
            <a:ext cx="1232400" cy="2021400"/>
          </a:xfrm>
          <a:prstGeom prst="flowChartAlternateProcess">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Database</a:t>
            </a:r>
            <a:endParaRPr/>
          </a:p>
        </p:txBody>
      </p:sp>
      <p:sp>
        <p:nvSpPr>
          <p:cNvPr id="176" name="Google Shape;176;p21"/>
          <p:cNvSpPr/>
          <p:nvPr/>
        </p:nvSpPr>
        <p:spPr>
          <a:xfrm>
            <a:off x="3965538" y="1561050"/>
            <a:ext cx="1232400" cy="2021400"/>
          </a:xfrm>
          <a:prstGeom prst="flowChartAlternateProcess">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Repository</a:t>
            </a:r>
            <a:br>
              <a:rPr lang="es"/>
            </a:br>
            <a:r>
              <a:rPr lang="es"/>
              <a:t>Layer</a:t>
            </a:r>
            <a:endParaRPr/>
          </a:p>
        </p:txBody>
      </p:sp>
      <p:sp>
        <p:nvSpPr>
          <p:cNvPr id="177" name="Google Shape;177;p21"/>
          <p:cNvSpPr/>
          <p:nvPr/>
        </p:nvSpPr>
        <p:spPr>
          <a:xfrm>
            <a:off x="3699750" y="224052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p:nvPr/>
        </p:nvSpPr>
        <p:spPr>
          <a:xfrm rot="10800000">
            <a:off x="3699750" y="274847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1"/>
          <p:cNvSpPr/>
          <p:nvPr/>
        </p:nvSpPr>
        <p:spPr>
          <a:xfrm>
            <a:off x="5283450" y="224052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1"/>
          <p:cNvSpPr/>
          <p:nvPr/>
        </p:nvSpPr>
        <p:spPr>
          <a:xfrm rot="10800000">
            <a:off x="5283450" y="274847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2"/>
                                        </p:tgtEl>
                                      </p:cBhvr>
                                    </p:animEffect>
                                    <p:set>
                                      <p:cBhvr>
                                        <p:cTn dur="1" fill="hold">
                                          <p:stCondLst>
                                            <p:cond delay="1000"/>
                                          </p:stCondLst>
                                        </p:cTn>
                                        <p:tgtEl>
                                          <p:spTgt spid="172"/>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par>
                                <p:cTn fill="hold" nodeType="withEffect" presetClass="entr" presetID="10" presetSubtype="0">
                                  <p:stCondLst>
                                    <p:cond delay="0"/>
                                  </p:stCondLst>
                                  <p:childTnLst>
                                    <p:set>
                                      <p:cBhvr>
                                        <p:cTn dur="1" fill="hold">
                                          <p:stCondLst>
                                            <p:cond delay="0"/>
                                          </p:stCondLst>
                                        </p:cTn>
                                        <p:tgtEl>
                                          <p:spTgt spid="175"/>
                                        </p:tgtEl>
                                        <p:attrNameLst>
                                          <p:attrName>style.visibility</p:attrName>
                                        </p:attrNameLst>
                                      </p:cBhvr>
                                      <p:to>
                                        <p:strVal val="visible"/>
                                      </p:to>
                                    </p:set>
                                    <p:animEffect filter="fade" transition="in">
                                      <p:cBhvr>
                                        <p:cTn dur="1000"/>
                                        <p:tgtEl>
                                          <p:spTgt spid="175"/>
                                        </p:tgtEl>
                                      </p:cBhvr>
                                    </p:animEffect>
                                  </p:childTnLst>
                                </p:cTn>
                              </p:par>
                              <p:par>
                                <p:cTn fill="hold" nodeType="withEffect" presetClass="entr" presetID="10" presetSubtype="0">
                                  <p:stCondLst>
                                    <p:cond delay="0"/>
                                  </p:stCondLst>
                                  <p:childTnLst>
                                    <p:set>
                                      <p:cBhvr>
                                        <p:cTn dur="1" fill="hold">
                                          <p:stCondLst>
                                            <p:cond delay="0"/>
                                          </p:stCondLst>
                                        </p:cTn>
                                        <p:tgtEl>
                                          <p:spTgt spid="176"/>
                                        </p:tgtEl>
                                        <p:attrNameLst>
                                          <p:attrName>style.visibility</p:attrName>
                                        </p:attrNameLst>
                                      </p:cBhvr>
                                      <p:to>
                                        <p:strVal val="visible"/>
                                      </p:to>
                                    </p:set>
                                    <p:animEffect filter="fade" transition="in">
                                      <p:cBhvr>
                                        <p:cTn dur="1000"/>
                                        <p:tgtEl>
                                          <p:spTgt spid="176"/>
                                        </p:tgtEl>
                                      </p:cBhvr>
                                    </p:animEffect>
                                  </p:childTnLst>
                                </p:cTn>
                              </p:par>
                              <p:par>
                                <p:cTn fill="hold" nodeType="with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par>
                                <p:cTn fill="hold" nodeType="with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par>
                                <p:cTn fill="hold" nodeType="withEffect" presetClass="entr" presetID="10" presetSubtype="0">
                                  <p:stCondLst>
                                    <p:cond delay="0"/>
                                  </p:stCondLst>
                                  <p:childTnLst>
                                    <p:set>
                                      <p:cBhvr>
                                        <p:cTn dur="1" fill="hold">
                                          <p:stCondLst>
                                            <p:cond delay="0"/>
                                          </p:stCondLst>
                                        </p:cTn>
                                        <p:tgtEl>
                                          <p:spTgt spid="179"/>
                                        </p:tgtEl>
                                        <p:attrNameLst>
                                          <p:attrName>style.visibility</p:attrName>
                                        </p:attrNameLst>
                                      </p:cBhvr>
                                      <p:to>
                                        <p:strVal val="visible"/>
                                      </p:to>
                                    </p:set>
                                    <p:animEffect filter="fade" transition="in">
                                      <p:cBhvr>
                                        <p:cTn dur="1000"/>
                                        <p:tgtEl>
                                          <p:spTgt spid="179"/>
                                        </p:tgtEl>
                                      </p:cBhvr>
                                    </p:animEffect>
                                  </p:childTnLst>
                                </p:cTn>
                              </p:par>
                              <p:par>
                                <p:cTn fill="hold" nodeType="with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bg>
      <p:bgPr>
        <a:noFill/>
      </p:bgPr>
    </p:bg>
    <p:spTree>
      <p:nvGrpSpPr>
        <p:cNvPr id="184" name="Shape 184"/>
        <p:cNvGrpSpPr/>
        <p:nvPr/>
      </p:nvGrpSpPr>
      <p:grpSpPr>
        <a:xfrm>
          <a:off x="0" y="0"/>
          <a:ext cx="0" cy="0"/>
          <a:chOff x="0" y="0"/>
          <a:chExt cx="0" cy="0"/>
        </a:xfrm>
      </p:grpSpPr>
      <p:sp>
        <p:nvSpPr>
          <p:cNvPr id="185" name="Google Shape;185;p22"/>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86" name="Google Shape;186;p22"/>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sp>
        <p:nvSpPr>
          <p:cNvPr id="187" name="Google Shape;187;p22"/>
          <p:cNvSpPr/>
          <p:nvPr/>
        </p:nvSpPr>
        <p:spPr>
          <a:xfrm>
            <a:off x="2391588" y="1561050"/>
            <a:ext cx="1232400" cy="20214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Business</a:t>
            </a:r>
            <a:br>
              <a:rPr lang="es"/>
            </a:br>
            <a:r>
              <a:rPr lang="es"/>
              <a:t>Layer</a:t>
            </a:r>
            <a:endParaRPr/>
          </a:p>
        </p:txBody>
      </p:sp>
      <p:sp>
        <p:nvSpPr>
          <p:cNvPr id="188" name="Google Shape;188;p22"/>
          <p:cNvSpPr/>
          <p:nvPr/>
        </p:nvSpPr>
        <p:spPr>
          <a:xfrm>
            <a:off x="5558988" y="1561050"/>
            <a:ext cx="1232400" cy="2021400"/>
          </a:xfrm>
          <a:prstGeom prst="flowChartAlternateProcess">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Database</a:t>
            </a:r>
            <a:endParaRPr/>
          </a:p>
        </p:txBody>
      </p:sp>
      <p:sp>
        <p:nvSpPr>
          <p:cNvPr id="189" name="Google Shape;189;p22"/>
          <p:cNvSpPr/>
          <p:nvPr/>
        </p:nvSpPr>
        <p:spPr>
          <a:xfrm>
            <a:off x="3965538" y="1561050"/>
            <a:ext cx="1232400" cy="2021400"/>
          </a:xfrm>
          <a:prstGeom prst="flowChartAlternateProcess">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t>Repository</a:t>
            </a:r>
            <a:br>
              <a:rPr lang="es"/>
            </a:br>
            <a:r>
              <a:rPr lang="es"/>
              <a:t>Layer</a:t>
            </a:r>
            <a:endParaRPr/>
          </a:p>
        </p:txBody>
      </p:sp>
      <p:sp>
        <p:nvSpPr>
          <p:cNvPr id="190" name="Google Shape;190;p22"/>
          <p:cNvSpPr/>
          <p:nvPr/>
        </p:nvSpPr>
        <p:spPr>
          <a:xfrm>
            <a:off x="3699750" y="224052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rot="10800000">
            <a:off x="3699750" y="274847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5283450" y="224052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rot="10800000">
            <a:off x="5283450" y="2748475"/>
            <a:ext cx="180300" cy="277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
                                        </p:tgtEl>
                                        <p:attrNameLst>
                                          <p:attrName>style.visibility</p:attrName>
                                        </p:attrNameLst>
                                      </p:cBhvr>
                                      <p:to>
                                        <p:strVal val="visible"/>
                                      </p:to>
                                    </p:set>
                                    <p:animEffect filter="fade" transition="in">
                                      <p:cBhvr>
                                        <p:cTn dur="1000"/>
                                        <p:tgtEl>
                                          <p:spTgt spid="187"/>
                                        </p:tgtEl>
                                      </p:cBhvr>
                                    </p:animEffect>
                                  </p:childTnLst>
                                </p:cTn>
                              </p:par>
                              <p:par>
                                <p:cTn fill="hold" nodeType="withEffect" presetClass="entr" presetID="10" presetSubtype="0">
                                  <p:stCondLst>
                                    <p:cond delay="0"/>
                                  </p:stCondLst>
                                  <p:childTnLst>
                                    <p:set>
                                      <p:cBhvr>
                                        <p:cTn dur="1" fill="hold">
                                          <p:stCondLst>
                                            <p:cond delay="0"/>
                                          </p:stCondLst>
                                        </p:cTn>
                                        <p:tgtEl>
                                          <p:spTgt spid="188"/>
                                        </p:tgtEl>
                                        <p:attrNameLst>
                                          <p:attrName>style.visibility</p:attrName>
                                        </p:attrNameLst>
                                      </p:cBhvr>
                                      <p:to>
                                        <p:strVal val="visible"/>
                                      </p:to>
                                    </p:set>
                                    <p:animEffect filter="fade" transition="in">
                                      <p:cBhvr>
                                        <p:cTn dur="1000"/>
                                        <p:tgtEl>
                                          <p:spTgt spid="188"/>
                                        </p:tgtEl>
                                      </p:cBhvr>
                                    </p:animEffect>
                                  </p:childTnLst>
                                </p:cTn>
                              </p:par>
                              <p:par>
                                <p:cTn fill="hold" nodeType="withEffect" presetClass="entr" presetID="10" presetSubtype="0">
                                  <p:stCondLst>
                                    <p:cond delay="0"/>
                                  </p:stCondLst>
                                  <p:childTnLst>
                                    <p:set>
                                      <p:cBhvr>
                                        <p:cTn dur="1" fill="hold">
                                          <p:stCondLst>
                                            <p:cond delay="0"/>
                                          </p:stCondLst>
                                        </p:cTn>
                                        <p:tgtEl>
                                          <p:spTgt spid="189"/>
                                        </p:tgtEl>
                                        <p:attrNameLst>
                                          <p:attrName>style.visibility</p:attrName>
                                        </p:attrNameLst>
                                      </p:cBhvr>
                                      <p:to>
                                        <p:strVal val="visible"/>
                                      </p:to>
                                    </p:set>
                                    <p:animEffect filter="fade" transition="in">
                                      <p:cBhvr>
                                        <p:cTn dur="1000"/>
                                        <p:tgtEl>
                                          <p:spTgt spid="189"/>
                                        </p:tgtEl>
                                      </p:cBhvr>
                                    </p:animEffect>
                                  </p:childTnLst>
                                </p:cTn>
                              </p:par>
                              <p:par>
                                <p:cTn fill="hold" nodeType="withEffect" presetClass="entr" presetID="10" presetSubtype="0">
                                  <p:stCondLst>
                                    <p:cond delay="0"/>
                                  </p:stCondLst>
                                  <p:childTnLst>
                                    <p:set>
                                      <p:cBhvr>
                                        <p:cTn dur="1" fill="hold">
                                          <p:stCondLst>
                                            <p:cond delay="0"/>
                                          </p:stCondLst>
                                        </p:cTn>
                                        <p:tgtEl>
                                          <p:spTgt spid="190"/>
                                        </p:tgtEl>
                                        <p:attrNameLst>
                                          <p:attrName>style.visibility</p:attrName>
                                        </p:attrNameLst>
                                      </p:cBhvr>
                                      <p:to>
                                        <p:strVal val="visible"/>
                                      </p:to>
                                    </p:set>
                                    <p:animEffect filter="fade" transition="in">
                                      <p:cBhvr>
                                        <p:cTn dur="1000"/>
                                        <p:tgtEl>
                                          <p:spTgt spid="190"/>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7" name="Shape 197"/>
        <p:cNvGrpSpPr/>
        <p:nvPr/>
      </p:nvGrpSpPr>
      <p:grpSpPr>
        <a:xfrm>
          <a:off x="0" y="0"/>
          <a:ext cx="0" cy="0"/>
          <a:chOff x="0" y="0"/>
          <a:chExt cx="0" cy="0"/>
        </a:xfrm>
      </p:grpSpPr>
      <p:sp>
        <p:nvSpPr>
          <p:cNvPr id="198" name="Google Shape;198;p23"/>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99" name="Google Shape;199;p23"/>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Problems it solves</a:t>
            </a:r>
            <a:endParaRPr b="1" sz="3600">
              <a:solidFill>
                <a:srgbClr val="666666"/>
              </a:solidFill>
              <a:highlight>
                <a:srgbClr val="FFFFFF"/>
              </a:highlight>
              <a:latin typeface="Josefin Sans"/>
              <a:ea typeface="Josefin Sans"/>
              <a:cs typeface="Josefin Sans"/>
              <a:sym typeface="Josefin Sans"/>
            </a:endParaRPr>
          </a:p>
        </p:txBody>
      </p:sp>
      <p:sp>
        <p:nvSpPr>
          <p:cNvPr id="200" name="Google Shape;200;p23"/>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txBox="1"/>
          <p:nvPr/>
        </p:nvSpPr>
        <p:spPr>
          <a:xfrm>
            <a:off x="729450" y="1745275"/>
            <a:ext cx="59289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Duplication of data access code</a:t>
            </a:r>
            <a:endParaRPr sz="1600">
              <a:solidFill>
                <a:srgbClr val="595959"/>
              </a:solidFill>
              <a:latin typeface="Lato"/>
              <a:ea typeface="Lato"/>
              <a:cs typeface="Lato"/>
              <a:sym typeface="Lato"/>
            </a:endParaRPr>
          </a:p>
          <a:p>
            <a:pPr indent="-330200" lvl="0" marL="457200" rtl="0" algn="l">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Complex migration from one data source to another</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Overhead of data access code from business layer</a:t>
            </a:r>
            <a:endParaRPr sz="1600">
              <a:solidFill>
                <a:srgbClr val="595959"/>
              </a:solidFill>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6912425" y="2086750"/>
            <a:ext cx="1690525" cy="16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202"/>
                                        </p:tgtEl>
                                        <p:attrNameLst>
                                          <p:attrName>style.visibility</p:attrName>
                                        </p:attrNameLst>
                                      </p:cBhvr>
                                      <p:to>
                                        <p:strVal val="visible"/>
                                      </p:to>
                                    </p:set>
                                    <p:anim calcmode="lin" valueType="num">
                                      <p:cBhvr additive="base">
                                        <p:cTn dur="1000"/>
                                        <p:tgtEl>
                                          <p:spTgt spid="20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